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media/image4.jpeg" ContentType="image/jpeg"/>
  <Override PartName="/ppt/media/image5.jpeg" ContentType="image/jpeg"/>
  <Override PartName="/ppt/media/image6.jpeg" ContentType="image/jpeg"/>
  <Override PartName="/ppt/notesSlides/notesSlide6.xml" ContentType="application/vnd.openxmlformats-officedocument.presentationml.notesSlide+xml"/>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b="def" i="def"/>
      <a:tcStyle>
        <a:tcBdr/>
        <a:fill>
          <a:solidFill>
            <a:srgbClr val="E6EBF5"/>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b="def" i="def"/>
      <a:tcStyle>
        <a:tcBdr/>
        <a:fill>
          <a:solidFill>
            <a:srgbClr val="E6F6F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b="def" i="def"/>
      <a:tcStyle>
        <a:tcBdr/>
        <a:fill>
          <a:solidFill>
            <a:srgbClr val="F0F4E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Mention uniqueness of Akwesasne, situated in two countries, two provinces and one state. Akwesasne is where Ontario, Quebec, and New York State come together along the St. Lawrence River. Three Mohawk governments: MCA, SRMT, and MNCC. Membership: 12,000 for MCA, 13,000 for SRMT, thousands for the MNCC.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a:r>
              <a:t>Map shows international nature of community. Three separate MCA Districts, two in Quebec, one in Ontario, one in New York. River landlocks the community from Canada. Map shows the two closest entry points into Canada from Akwesasne for the Kanatakon district. St. Lawrence River land locks the community from the rest of Canada.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There are only two ways to know that you have entered the Tsi Snaihne District. This border marker is along the roadway. The other way is that the pavement is different once you enter the district from the United States.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This is the former US Customs on St. Regis Road. It was operated up through the 1960s. Travelers coming from Kanatakon reported here. Many times the US custom’s officer would have to be woken up so people could report. Once it was closed, there was no longer a reporting requirement from the US for Akwesasne’s residents leaving the district.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Kawehno:ke district. International 3 Nations Bridge Corridor travels through this District. A’nowara’ko:wa Arena is in the district. All Mohawks except for school buses and emergency vehicles have to report to Cornwall first before going to the Island. Cemetery for Traditional people is on the island but the Longhouse for the burial ceremonies is on the US side of Akwesasne. All Mohawks going to other districts must report at US Customs. Families can buy their groceries in Canada. Twenty minutes to forty minutes to go to other districts.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She is facing additional charges for failure to provide identification; and false identification.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bg>
      <p:bgPr>
        <a:gradFill flip="none" rotWithShape="1">
          <a:gsLst>
            <a:gs pos="0">
              <a:srgbClr val="42A1D9"/>
            </a:gs>
            <a:gs pos="25000">
              <a:srgbClr val="4499C9"/>
            </a:gs>
            <a:gs pos="100000">
              <a:srgbClr val="002A36"/>
            </a:gs>
          </a:gsLst>
          <a:path path="circle">
            <a:fillToRect l="50000" t="50000" r="50000" b="50000"/>
          </a:path>
        </a:gradFill>
      </p:bgPr>
    </p:bg>
    <p:spTree>
      <p:nvGrpSpPr>
        <p:cNvPr id="1" name=""/>
        <p:cNvGrpSpPr/>
        <p:nvPr/>
      </p:nvGrpSpPr>
      <p:grpSpPr>
        <a:xfrm>
          <a:off x="0" y="0"/>
          <a:ext cx="0" cy="0"/>
          <a:chOff x="0" y="0"/>
          <a:chExt cx="0" cy="0"/>
        </a:xfrm>
      </p:grpSpPr>
      <p:sp>
        <p:nvSpPr>
          <p:cNvPr id="16" name="Shape 16"/>
          <p:cNvSpPr/>
          <p:nvPr>
            <p:ph type="title"/>
          </p:nvPr>
        </p:nvSpPr>
        <p:spPr>
          <a:xfrm>
            <a:off x="533400" y="1371600"/>
            <a:ext cx="7851648" cy="1828800"/>
          </a:xfrm>
          <a:prstGeom prst="rect">
            <a:avLst/>
          </a:prstGeom>
        </p:spPr>
        <p:txBody>
          <a:bodyPr/>
          <a:lstStyle>
            <a:lvl1pPr algn="r">
              <a:defRPr b="1" sz="5600">
                <a:solidFill>
                  <a:srgbClr val="4DE1EA"/>
                </a:solidFill>
                <a:effectLst>
                  <a:outerShdw sx="100000" sy="100000" kx="0" ky="0" algn="b" rotWithShape="0" blurRad="38100" dist="25400" dir="5400000">
                    <a:srgbClr val="000000">
                      <a:alpha val="43000"/>
                    </a:srgbClr>
                  </a:outerShdw>
                </a:effectLst>
              </a:defRPr>
            </a:lvl1pPr>
          </a:lstStyle>
          <a:p>
            <a:pPr/>
            <a:r>
              <a:t>Title Text</a:t>
            </a:r>
          </a:p>
        </p:txBody>
      </p:sp>
      <p:sp>
        <p:nvSpPr>
          <p:cNvPr id="17" name="Shape 17"/>
          <p:cNvSpPr/>
          <p:nvPr>
            <p:ph type="body" sz="half" idx="1"/>
          </p:nvPr>
        </p:nvSpPr>
        <p:spPr>
          <a:xfrm>
            <a:off x="533400" y="3228536"/>
            <a:ext cx="7854696" cy="1752601"/>
          </a:xfrm>
          <a:prstGeom prst="rect">
            <a:avLst/>
          </a:prstGeom>
        </p:spPr>
        <p:txBody>
          <a:bodyPr lIns="0" tIns="0" rIns="0" bIns="0"/>
          <a:lstStyle>
            <a:lvl1pPr marL="0" marR="45719" indent="0" algn="r">
              <a:buClrTx/>
              <a:buSzTx/>
              <a:buFontTx/>
              <a:buNone/>
              <a:defRPr>
                <a:solidFill>
                  <a:srgbClr val="FFFFFF"/>
                </a:solidFill>
              </a:defRPr>
            </a:lvl1pPr>
            <a:lvl2pPr marL="0" marR="45719" indent="457200" algn="r">
              <a:buClrTx/>
              <a:buSzTx/>
              <a:buFontTx/>
              <a:buNone/>
              <a:defRPr>
                <a:solidFill>
                  <a:srgbClr val="FFFFFF"/>
                </a:solidFill>
              </a:defRPr>
            </a:lvl2pPr>
            <a:lvl3pPr marL="0" marR="45719" indent="914400" algn="r">
              <a:buClrTx/>
              <a:buSzTx/>
              <a:buFontTx/>
              <a:buNone/>
              <a:defRPr>
                <a:solidFill>
                  <a:srgbClr val="FFFFFF"/>
                </a:solidFill>
              </a:defRPr>
            </a:lvl3pPr>
            <a:lvl4pPr marL="0" marR="45719" indent="1371600" algn="r">
              <a:buClrTx/>
              <a:buSzTx/>
              <a:buFontTx/>
              <a:buNone/>
              <a:defRPr>
                <a:solidFill>
                  <a:srgbClr val="FFFFFF"/>
                </a:solidFill>
              </a:defRPr>
            </a:lvl4pPr>
            <a:lvl5pPr marL="0" marR="45719" indent="1828800" algn="r">
              <a:buClrTx/>
              <a:buSzTx/>
              <a:buFont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prstGeom prst="rect">
            <a:avLst/>
          </a:prstGeom>
        </p:spPr>
        <p:txBody>
          <a:bodyPr/>
          <a:lstStyle>
            <a:lvl1pPr>
              <a:defRPr>
                <a:solidFill>
                  <a:srgbClr val="D1EAE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00" name="Shape 100"/>
          <p:cNvSpPr/>
          <p:nvPr>
            <p:ph type="title"/>
          </p:nvPr>
        </p:nvSpPr>
        <p:spPr>
          <a:prstGeom prst="rect">
            <a:avLst/>
          </a:prstGeom>
        </p:spPr>
        <p:txBody>
          <a:bodyPr/>
          <a:lstStyle/>
          <a:p>
            <a:pPr/>
            <a:r>
              <a:t>Title Text</a:t>
            </a:r>
          </a:p>
        </p:txBody>
      </p:sp>
      <p:sp>
        <p:nvSpPr>
          <p:cNvPr id="101" name="Shape 10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2" name="Shape 10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9" name="Shape 109"/>
          <p:cNvSpPr/>
          <p:nvPr>
            <p:ph type="title"/>
          </p:nvPr>
        </p:nvSpPr>
        <p:spPr>
          <a:xfrm>
            <a:off x="6629400" y="914400"/>
            <a:ext cx="2057400" cy="5211764"/>
          </a:xfrm>
          <a:prstGeom prst="rect">
            <a:avLst/>
          </a:prstGeom>
        </p:spPr>
        <p:txBody>
          <a:bodyPr/>
          <a:lstStyle/>
          <a:p>
            <a:pPr/>
            <a:r>
              <a:t>Title Text</a:t>
            </a:r>
          </a:p>
        </p:txBody>
      </p:sp>
      <p:sp>
        <p:nvSpPr>
          <p:cNvPr id="110" name="Shape 110"/>
          <p:cNvSpPr/>
          <p:nvPr>
            <p:ph type="body" idx="1"/>
          </p:nvPr>
        </p:nvSpPr>
        <p:spPr>
          <a:xfrm>
            <a:off x="457200" y="914400"/>
            <a:ext cx="6019800" cy="52117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5" name="Shape 25"/>
          <p:cNvSpPr/>
          <p:nvPr>
            <p:ph type="title"/>
          </p:nvPr>
        </p:nvSpPr>
        <p:spPr>
          <a:prstGeom prst="rect">
            <a:avLst/>
          </a:prstGeom>
        </p:spPr>
        <p:txBody>
          <a:bodyPr/>
          <a:lstStyle/>
          <a:p>
            <a:pPr/>
            <a:r>
              <a:t>Title Text</a:t>
            </a:r>
          </a:p>
        </p:txBody>
      </p:sp>
      <p:sp>
        <p:nvSpPr>
          <p:cNvPr id="26" name="Shape 26"/>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 name="Shape 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bg>
      <p:bgPr>
        <a:gradFill flip="none" rotWithShape="1">
          <a:gsLst>
            <a:gs pos="0">
              <a:srgbClr val="42A1D9"/>
            </a:gs>
            <a:gs pos="25000">
              <a:srgbClr val="4499C9"/>
            </a:gs>
            <a:gs pos="100000">
              <a:srgbClr val="002A36"/>
            </a:gs>
          </a:gsLst>
          <a:path path="circle">
            <a:fillToRect l="50000" t="50000" r="50000" b="50000"/>
          </a:path>
        </a:gradFill>
      </p:bgPr>
    </p:bg>
    <p:spTree>
      <p:nvGrpSpPr>
        <p:cNvPr id="1" name=""/>
        <p:cNvGrpSpPr/>
        <p:nvPr/>
      </p:nvGrpSpPr>
      <p:grpSpPr>
        <a:xfrm>
          <a:off x="0" y="0"/>
          <a:ext cx="0" cy="0"/>
          <a:chOff x="0" y="0"/>
          <a:chExt cx="0" cy="0"/>
        </a:xfrm>
      </p:grpSpPr>
      <p:sp>
        <p:nvSpPr>
          <p:cNvPr id="34" name="Shape 34"/>
          <p:cNvSpPr/>
          <p:nvPr>
            <p:ph type="title"/>
          </p:nvPr>
        </p:nvSpPr>
        <p:spPr>
          <a:xfrm>
            <a:off x="530351" y="1316736"/>
            <a:ext cx="7772401" cy="1362456"/>
          </a:xfrm>
          <a:prstGeom prst="rect">
            <a:avLst/>
          </a:prstGeom>
        </p:spPr>
        <p:txBody>
          <a:bodyPr/>
          <a:lstStyle>
            <a:lvl1pPr>
              <a:defRPr b="1" sz="5600">
                <a:solidFill>
                  <a:srgbClr val="4BE4AD"/>
                </a:solidFill>
                <a:effectLst>
                  <a:outerShdw sx="100000" sy="100000" kx="0" ky="0" algn="b" rotWithShape="0" blurRad="38100" dist="25400" dir="5400000">
                    <a:srgbClr val="000000">
                      <a:alpha val="43000"/>
                    </a:srgbClr>
                  </a:outerShdw>
                </a:effectLst>
              </a:defRPr>
            </a:lvl1pPr>
          </a:lstStyle>
          <a:p>
            <a:pPr/>
            <a:r>
              <a:t>Title Text</a:t>
            </a:r>
          </a:p>
        </p:txBody>
      </p:sp>
      <p:sp>
        <p:nvSpPr>
          <p:cNvPr id="35" name="Shape 35"/>
          <p:cNvSpPr/>
          <p:nvPr>
            <p:ph type="body" sz="quarter" idx="1"/>
          </p:nvPr>
        </p:nvSpPr>
        <p:spPr>
          <a:xfrm>
            <a:off x="530351" y="2704663"/>
            <a:ext cx="7772401" cy="1509713"/>
          </a:xfrm>
          <a:prstGeom prst="rect">
            <a:avLst/>
          </a:prstGeom>
        </p:spPr>
        <p:txBody>
          <a:bodyPr/>
          <a:lstStyle>
            <a:lvl1pPr marL="0" indent="0">
              <a:spcBef>
                <a:spcPts val="500"/>
              </a:spcBef>
              <a:buClrTx/>
              <a:buSzTx/>
              <a:buFontTx/>
              <a:buNone/>
              <a:defRPr sz="2200">
                <a:solidFill>
                  <a:srgbClr val="FFFFFF"/>
                </a:solidFill>
              </a:defRPr>
            </a:lvl1pPr>
            <a:lvl2pPr marL="0" indent="393192">
              <a:spcBef>
                <a:spcPts val="500"/>
              </a:spcBef>
              <a:buClrTx/>
              <a:buSzTx/>
              <a:buFontTx/>
              <a:buNone/>
              <a:defRPr sz="2200">
                <a:solidFill>
                  <a:srgbClr val="FFFFFF"/>
                </a:solidFill>
              </a:defRPr>
            </a:lvl2pPr>
            <a:lvl3pPr marL="0" indent="667511">
              <a:spcBef>
                <a:spcPts val="500"/>
              </a:spcBef>
              <a:buClrTx/>
              <a:buSzTx/>
              <a:buFontTx/>
              <a:buNone/>
              <a:defRPr sz="2200">
                <a:solidFill>
                  <a:srgbClr val="FFFFFF"/>
                </a:solidFill>
              </a:defRPr>
            </a:lvl3pPr>
            <a:lvl4pPr marL="0" indent="978408">
              <a:spcBef>
                <a:spcPts val="500"/>
              </a:spcBef>
              <a:buClrTx/>
              <a:buSzTx/>
              <a:buFontTx/>
              <a:buNone/>
              <a:defRPr sz="2200">
                <a:solidFill>
                  <a:srgbClr val="FFFFFF"/>
                </a:solidFill>
              </a:defRPr>
            </a:lvl4pPr>
            <a:lvl5pPr marL="0" indent="1252727">
              <a:spcBef>
                <a:spcPts val="500"/>
              </a:spcBef>
              <a:buClrTx/>
              <a:buSzTx/>
              <a:buFontTx/>
              <a:buNone/>
              <a:defRPr sz="2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prstGeom prst="rect">
            <a:avLst/>
          </a:prstGeom>
        </p:spPr>
        <p:txBody>
          <a:bodyPr/>
          <a:lstStyle>
            <a:lvl1pPr>
              <a:defRPr>
                <a:solidFill>
                  <a:srgbClr val="D1EAE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a:r>
              <a:t>Title Text</a:t>
            </a:r>
          </a:p>
        </p:txBody>
      </p:sp>
      <p:sp>
        <p:nvSpPr>
          <p:cNvPr id="44" name="Shape 44"/>
          <p:cNvSpPr/>
          <p:nvPr>
            <p:ph type="body" sz="half" idx="1"/>
          </p:nvPr>
        </p:nvSpPr>
        <p:spPr>
          <a:xfrm>
            <a:off x="457200" y="1920084"/>
            <a:ext cx="4038600" cy="4434842"/>
          </a:xfrm>
          <a:prstGeom prst="rect">
            <a:avLst/>
          </a:prstGeom>
        </p:spPr>
        <p:txBody>
          <a:bodyPr/>
          <a:lstStyle>
            <a:lvl3pPr marL="988466" indent="-320954"/>
            <a:lvl4pPr marL="1282191" indent="-303783"/>
            <a:lvl5pPr marL="1556511" indent="-303783"/>
          </a:lstStyle>
          <a:p>
            <a:pPr/>
            <a:r>
              <a:t>Body Level One</a:t>
            </a:r>
          </a:p>
          <a:p>
            <a:pPr lvl="1"/>
            <a:r>
              <a:t>Body Level Two</a:t>
            </a:r>
          </a:p>
          <a:p>
            <a:pPr lvl="2"/>
            <a:r>
              <a:t>Body Level Three</a:t>
            </a:r>
          </a:p>
          <a:p>
            <a:pPr lvl="3"/>
            <a:r>
              <a:t>Body Level Four</a:t>
            </a:r>
          </a:p>
          <a:p>
            <a:pPr lvl="4"/>
            <a:r>
              <a:t>Body Level Five</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a:r>
              <a:t>Title Text</a:t>
            </a:r>
          </a:p>
        </p:txBody>
      </p:sp>
      <p:sp>
        <p:nvSpPr>
          <p:cNvPr id="53" name="Shape 53"/>
          <p:cNvSpPr/>
          <p:nvPr>
            <p:ph type="body" sz="quarter" idx="1"/>
          </p:nvPr>
        </p:nvSpPr>
        <p:spPr>
          <a:xfrm>
            <a:off x="457200" y="1855247"/>
            <a:ext cx="4040188" cy="659353"/>
          </a:xfrm>
          <a:prstGeom prst="rect">
            <a:avLst/>
          </a:prstGeom>
        </p:spPr>
        <p:txBody>
          <a:bodyPr lIns="0" tIns="0" rIns="0" bIns="0" anchor="ctr"/>
          <a:lstStyle>
            <a:lvl1pPr marL="0" indent="0">
              <a:spcBef>
                <a:spcPts val="500"/>
              </a:spcBef>
              <a:buClrTx/>
              <a:buSzTx/>
              <a:buFontTx/>
              <a:buNone/>
              <a:defRPr b="1" sz="2400">
                <a:solidFill>
                  <a:srgbClr val="04617B"/>
                </a:solidFill>
              </a:defRPr>
            </a:lvl1pPr>
            <a:lvl2pPr marL="0" indent="393192">
              <a:spcBef>
                <a:spcPts val="500"/>
              </a:spcBef>
              <a:buClrTx/>
              <a:buSzTx/>
              <a:buFontTx/>
              <a:buNone/>
              <a:defRPr b="1" sz="2400">
                <a:solidFill>
                  <a:srgbClr val="04617B"/>
                </a:solidFill>
              </a:defRPr>
            </a:lvl2pPr>
            <a:lvl3pPr marL="0" indent="667511">
              <a:spcBef>
                <a:spcPts val="500"/>
              </a:spcBef>
              <a:buClrTx/>
              <a:buSzTx/>
              <a:buFontTx/>
              <a:buNone/>
              <a:defRPr b="1" sz="2400">
                <a:solidFill>
                  <a:srgbClr val="04617B"/>
                </a:solidFill>
              </a:defRPr>
            </a:lvl3pPr>
            <a:lvl4pPr marL="0" indent="978408">
              <a:spcBef>
                <a:spcPts val="500"/>
              </a:spcBef>
              <a:buClrTx/>
              <a:buSzTx/>
              <a:buFontTx/>
              <a:buNone/>
              <a:defRPr b="1" sz="2400">
                <a:solidFill>
                  <a:srgbClr val="04617B"/>
                </a:solidFill>
              </a:defRPr>
            </a:lvl4pPr>
            <a:lvl5pPr marL="0" indent="1252727">
              <a:spcBef>
                <a:spcPts val="500"/>
              </a:spcBef>
              <a:buClrTx/>
              <a:buSzTx/>
              <a:buFontTx/>
              <a:buNone/>
              <a:defRPr b="1" sz="2400">
                <a:solidFill>
                  <a:srgbClr val="04617B"/>
                </a:solidFill>
              </a:defRPr>
            </a:lvl5pPr>
          </a:lstStyle>
          <a:p>
            <a:pPr/>
            <a:r>
              <a:t>Body Level One</a:t>
            </a:r>
          </a:p>
          <a:p>
            <a:pPr lvl="1"/>
            <a:r>
              <a:t>Body Level Two</a:t>
            </a:r>
          </a:p>
          <a:p>
            <a:pPr lvl="2"/>
            <a:r>
              <a:t>Body Level Three</a:t>
            </a:r>
          </a:p>
          <a:p>
            <a:pPr lvl="3"/>
            <a:r>
              <a:t>Body Level Four</a:t>
            </a:r>
          </a:p>
          <a:p>
            <a:pPr lvl="4"/>
            <a:r>
              <a:t>Body Level Five</a:t>
            </a:r>
          </a:p>
        </p:txBody>
      </p:sp>
      <p:sp>
        <p:nvSpPr>
          <p:cNvPr id="54" name="Shape 54"/>
          <p:cNvSpPr/>
          <p:nvPr>
            <p:ph type="body" sz="quarter" idx="13"/>
          </p:nvPr>
        </p:nvSpPr>
        <p:spPr>
          <a:xfrm>
            <a:off x="4645025" y="1859757"/>
            <a:ext cx="4041775" cy="654844"/>
          </a:xfrm>
          <a:prstGeom prst="rect">
            <a:avLst/>
          </a:prstGeom>
        </p:spPr>
        <p:txBody>
          <a:bodyPr lIns="0" tIns="0" rIns="0" bIns="0" anchor="ctr"/>
          <a:lstStyle/>
          <a:p>
            <a:pPr marL="0" indent="0">
              <a:spcBef>
                <a:spcPts val="500"/>
              </a:spcBef>
              <a:buClrTx/>
              <a:buSzTx/>
              <a:buFontTx/>
              <a:buNone/>
              <a:defRPr b="1" sz="2400">
                <a:solidFill>
                  <a:srgbClr val="04617B"/>
                </a:solidFill>
              </a:defRPr>
            </a:pP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2" name="Shape 62"/>
          <p:cNvSpPr/>
          <p:nvPr>
            <p:ph type="title"/>
          </p:nvPr>
        </p:nvSpPr>
        <p:spPr>
          <a:xfrm>
            <a:off x="457200" y="704087"/>
            <a:ext cx="8305800" cy="1143001"/>
          </a:xfrm>
          <a:prstGeom prst="rect">
            <a:avLst/>
          </a:prstGeom>
        </p:spPr>
        <p:txBody>
          <a:bodyPr/>
          <a:lstStyle/>
          <a:p>
            <a:pPr/>
            <a:r>
              <a:t>Title Text</a:t>
            </a:r>
          </a:p>
        </p:txBody>
      </p:sp>
      <p:sp>
        <p:nvSpPr>
          <p:cNvPr id="63" name="Shape 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7" name="Shape 77"/>
          <p:cNvSpPr/>
          <p:nvPr>
            <p:ph type="title"/>
          </p:nvPr>
        </p:nvSpPr>
        <p:spPr>
          <a:xfrm>
            <a:off x="685800" y="514351"/>
            <a:ext cx="2743200" cy="1162051"/>
          </a:xfrm>
          <a:prstGeom prst="rect">
            <a:avLst/>
          </a:prstGeom>
        </p:spPr>
        <p:txBody>
          <a:bodyPr/>
          <a:lstStyle>
            <a:lvl1pPr>
              <a:defRPr sz="2600"/>
            </a:lvl1pPr>
          </a:lstStyle>
          <a:p>
            <a:pPr/>
            <a:r>
              <a:t>Title Text</a:t>
            </a:r>
          </a:p>
        </p:txBody>
      </p:sp>
      <p:sp>
        <p:nvSpPr>
          <p:cNvPr id="78" name="Shape 78"/>
          <p:cNvSpPr/>
          <p:nvPr>
            <p:ph type="body" sz="half" idx="1"/>
          </p:nvPr>
        </p:nvSpPr>
        <p:spPr>
          <a:xfrm>
            <a:off x="685800" y="1676400"/>
            <a:ext cx="2743200" cy="4572000"/>
          </a:xfrm>
          <a:prstGeom prst="rect">
            <a:avLst/>
          </a:prstGeom>
        </p:spPr>
        <p:txBody>
          <a:bodyPr lIns="18288" tIns="18288" rIns="18288" bIns="18288"/>
          <a:lstStyle>
            <a:lvl1pPr marL="0" indent="0">
              <a:spcBef>
                <a:spcPts val="300"/>
              </a:spcBef>
              <a:buClrTx/>
              <a:buSzTx/>
              <a:buFontTx/>
              <a:buNone/>
              <a:defRPr sz="1400"/>
            </a:lvl1pPr>
            <a:lvl2pPr marL="0" indent="640080">
              <a:spcBef>
                <a:spcPts val="300"/>
              </a:spcBef>
              <a:buClrTx/>
              <a:buSzTx/>
              <a:buFontTx/>
              <a:buNone/>
              <a:defRPr sz="1400"/>
            </a:lvl2pPr>
            <a:lvl3pPr marL="0" indent="914400">
              <a:spcBef>
                <a:spcPts val="300"/>
              </a:spcBef>
              <a:buClrTx/>
              <a:buSzTx/>
              <a:buFontTx/>
              <a:buNone/>
              <a:defRPr sz="1400"/>
            </a:lvl3pPr>
            <a:lvl4pPr marL="0" indent="1188719">
              <a:spcBef>
                <a:spcPts val="300"/>
              </a:spcBef>
              <a:buClrTx/>
              <a:buSzTx/>
              <a:buFontTx/>
              <a:buNone/>
              <a:defRPr sz="1400"/>
            </a:lvl4pPr>
            <a:lvl5pPr marL="0" indent="1463039">
              <a:spcBef>
                <a:spcPts val="3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79" name="Shape 7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86" name="Shape 86"/>
          <p:cNvSpPr/>
          <p:nvPr/>
        </p:nvSpPr>
        <p:spPr>
          <a:xfrm flipV="1" rot="420000">
            <a:off x="3165753" y="1108077"/>
            <a:ext cx="5257801" cy="411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984" y="0"/>
                </a:lnTo>
                <a:lnTo>
                  <a:pt x="21600" y="788"/>
                </a:lnTo>
                <a:lnTo>
                  <a:pt x="21600" y="21600"/>
                </a:lnTo>
                <a:lnTo>
                  <a:pt x="0" y="21600"/>
                </a:lnTo>
                <a:lnTo>
                  <a:pt x="0" y="0"/>
                </a:lnTo>
                <a:close/>
              </a:path>
            </a:pathLst>
          </a:custGeom>
          <a:solidFill>
            <a:srgbClr val="FFFFFF"/>
          </a:solidFill>
          <a:ln w="3175" cap="rnd">
            <a:solidFill>
              <a:srgbClr val="C0C0C0"/>
            </a:solidFill>
          </a:ln>
          <a:effectLst>
            <a:outerShdw sx="100000" sy="100000" kx="0" ky="0" algn="b" rotWithShape="0" blurRad="63500" dist="38500" dir="7500000">
              <a:srgbClr val="000000">
                <a:alpha val="25000"/>
              </a:srgbClr>
            </a:outerShdw>
          </a:effectLst>
        </p:spPr>
        <p:txBody>
          <a:bodyPr lIns="45719" rIns="45719" anchor="ctr"/>
          <a:lstStyle/>
          <a:p>
            <a:pPr algn="ctr">
              <a:defRPr>
                <a:solidFill>
                  <a:srgbClr val="FFFFFF"/>
                </a:solidFill>
              </a:defRPr>
            </a:pPr>
          </a:p>
        </p:txBody>
      </p:sp>
      <p:sp>
        <p:nvSpPr>
          <p:cNvPr id="87" name="Shape 87"/>
          <p:cNvSpPr/>
          <p:nvPr/>
        </p:nvSpPr>
        <p:spPr>
          <a:xfrm flipV="1" rot="420000">
            <a:off x="8004133" y="5359768"/>
            <a:ext cx="155449" cy="155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12700">
            <a:solidFill>
              <a:srgbClr val="FFFFFF"/>
            </a:solidFill>
            <a:bevel/>
          </a:ln>
          <a:effectLst>
            <a:outerShdw sx="100000" sy="100000" kx="0" ky="0" algn="b" rotWithShape="0" blurRad="25400" dist="6350" dir="12900000">
              <a:srgbClr val="000000">
                <a:alpha val="47000"/>
              </a:srgbClr>
            </a:outerShdw>
          </a:effectLst>
        </p:spPr>
        <p:txBody>
          <a:bodyPr lIns="45719" rIns="45719" anchor="ctr"/>
          <a:lstStyle/>
          <a:p>
            <a:pPr algn="ctr">
              <a:defRPr>
                <a:solidFill>
                  <a:srgbClr val="FFFFFF"/>
                </a:solidFill>
              </a:defRPr>
            </a:pPr>
          </a:p>
        </p:txBody>
      </p:sp>
      <p:sp>
        <p:nvSpPr>
          <p:cNvPr id="88" name="Shape 88"/>
          <p:cNvSpPr/>
          <p:nvPr>
            <p:ph type="title"/>
          </p:nvPr>
        </p:nvSpPr>
        <p:spPr>
          <a:xfrm>
            <a:off x="609600" y="1176995"/>
            <a:ext cx="2212849" cy="1582623"/>
          </a:xfrm>
          <a:prstGeom prst="rect">
            <a:avLst/>
          </a:prstGeom>
        </p:spPr>
        <p:txBody>
          <a:bodyPr lIns="45719" tIns="45719" rIns="45719" bIns="45719"/>
          <a:lstStyle>
            <a:lvl1pPr>
              <a:defRPr b="1" sz="2000"/>
            </a:lvl1pPr>
          </a:lstStyle>
          <a:p>
            <a:pPr/>
            <a:r>
              <a:t>Title Text</a:t>
            </a:r>
          </a:p>
        </p:txBody>
      </p:sp>
      <p:sp>
        <p:nvSpPr>
          <p:cNvPr id="89" name="Shape 89"/>
          <p:cNvSpPr/>
          <p:nvPr>
            <p:ph type="body" sz="quarter" idx="1"/>
          </p:nvPr>
        </p:nvSpPr>
        <p:spPr>
          <a:xfrm>
            <a:off x="609600" y="2828785"/>
            <a:ext cx="2209800" cy="2179321"/>
          </a:xfrm>
          <a:prstGeom prst="rect">
            <a:avLst/>
          </a:prstGeom>
        </p:spPr>
        <p:txBody>
          <a:bodyPr/>
          <a:lstStyle>
            <a:lvl1pPr marL="0" indent="0">
              <a:spcBef>
                <a:spcPts val="200"/>
              </a:spcBef>
              <a:buClrTx/>
              <a:buSzTx/>
              <a:buFontTx/>
              <a:buNone/>
              <a:defRPr sz="1300"/>
            </a:lvl1pPr>
            <a:lvl2pPr>
              <a:spcBef>
                <a:spcPts val="200"/>
              </a:spcBef>
              <a:buClrTx/>
              <a:buFontTx/>
              <a:defRPr sz="1300"/>
            </a:lvl2pPr>
            <a:lvl3pPr marL="988466" indent="-320954">
              <a:spcBef>
                <a:spcPts val="200"/>
              </a:spcBef>
              <a:buClrTx/>
              <a:buFontTx/>
              <a:defRPr sz="1300"/>
            </a:lvl3pPr>
            <a:lvl4pPr marL="1282191" indent="-303783">
              <a:spcBef>
                <a:spcPts val="200"/>
              </a:spcBef>
              <a:buClrTx/>
              <a:buFontTx/>
              <a:defRPr sz="1300"/>
            </a:lvl4pPr>
            <a:lvl5pPr marL="1556511" indent="-303783">
              <a:spcBef>
                <a:spcPts val="200"/>
              </a:spcBef>
              <a:buClrTx/>
              <a:buFontTx/>
              <a:defRPr sz="1300"/>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pic" sz="half" idx="13"/>
          </p:nvPr>
        </p:nvSpPr>
        <p:spPr>
          <a:xfrm rot="420000">
            <a:off x="3485793" y="1199516"/>
            <a:ext cx="4617721" cy="3931922"/>
          </a:xfrm>
          <a:prstGeom prst="rect">
            <a:avLst/>
          </a:prstGeom>
          <a:ln w="3175" cap="rnd">
            <a:solidFill>
              <a:srgbClr val="C0C0C0"/>
            </a:solidFill>
            <a:round/>
          </a:ln>
        </p:spPr>
        <p:txBody>
          <a:bodyPr lIns="91439" rIns="91439">
            <a:noAutofit/>
          </a:bodyPr>
          <a:lstStyle/>
          <a:p>
            <a:pPr/>
          </a:p>
        </p:txBody>
      </p:sp>
      <p:sp>
        <p:nvSpPr>
          <p:cNvPr id="91" name="Shape 91"/>
          <p:cNvSpPr/>
          <p:nvPr/>
        </p:nvSpPr>
        <p:spPr>
          <a:xfrm flipV="1">
            <a:off x="-9525" y="5816600"/>
            <a:ext cx="9163050"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p>
        </p:txBody>
      </p:sp>
      <p:sp>
        <p:nvSpPr>
          <p:cNvPr id="92" name="Shape 92"/>
          <p:cNvSpPr/>
          <p:nvPr/>
        </p:nvSpPr>
        <p:spPr>
          <a:xfrm flipV="1">
            <a:off x="4381500" y="6250789"/>
            <a:ext cx="4762500" cy="607212"/>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p>
        </p:txBody>
      </p:sp>
      <p:sp>
        <p:nvSpPr>
          <p:cNvPr id="93" name="Shape 9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Shape 2"/>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p>
        </p:txBody>
      </p:sp>
      <p:sp>
        <p:nvSpPr>
          <p:cNvPr id="3" name="Shape 3"/>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p>
        </p:txBody>
      </p:sp>
      <p:grpSp>
        <p:nvGrpSpPr>
          <p:cNvPr id="6" name="Group 6"/>
          <p:cNvGrpSpPr/>
          <p:nvPr/>
        </p:nvGrpSpPr>
        <p:grpSpPr>
          <a:xfrm>
            <a:off x="-29294" y="-16113"/>
            <a:ext cx="9197178" cy="1058653"/>
            <a:chOff x="0" y="0"/>
            <a:chExt cx="9197177" cy="1058652"/>
          </a:xfrm>
        </p:grpSpPr>
        <p:sp>
          <p:nvSpPr>
            <p:cNvPr id="4" name="Shape 4"/>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p>
          </p:txBody>
        </p:sp>
        <p:sp>
          <p:nvSpPr>
            <p:cNvPr id="5" name="Shape 5"/>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p>
          </p:txBody>
        </p:sp>
      </p:grpSp>
      <p:sp>
        <p:nvSpPr>
          <p:cNvPr id="7" name="Shape 7"/>
          <p:cNvSpPr/>
          <p:nvPr>
            <p:ph type="title"/>
          </p:nvPr>
        </p:nvSpPr>
        <p:spPr>
          <a:xfrm>
            <a:off x="457200" y="70408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r>
              <a:t>Title Text</a:t>
            </a:r>
          </a:p>
        </p:txBody>
      </p:sp>
      <p:sp>
        <p:nvSpPr>
          <p:cNvPr id="8" name="Shape 8"/>
          <p:cNvSpPr/>
          <p:nvPr>
            <p:ph type="body" idx="1"/>
          </p:nvPr>
        </p:nvSpPr>
        <p:spPr>
          <a:xfrm>
            <a:off x="457200" y="1935479"/>
            <a:ext cx="8229600" cy="438912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Shape 9"/>
          <p:cNvSpPr/>
          <p:nvPr>
            <p:ph type="sldNum" sz="quarter" idx="2"/>
          </p:nvPr>
        </p:nvSpPr>
        <p:spPr>
          <a:xfrm>
            <a:off x="8521700" y="6518275"/>
            <a:ext cx="165101" cy="203201"/>
          </a:xfrm>
          <a:prstGeom prst="rect">
            <a:avLst/>
          </a:prstGeom>
          <a:ln w="12700">
            <a:miter lim="400000"/>
          </a:ln>
        </p:spPr>
        <p:txBody>
          <a:bodyPr wrap="none" lIns="0" tIns="0" rIns="0" bIns="0" anchor="b">
            <a:spAutoFit/>
          </a:bodyPr>
          <a:lstStyle>
            <a:lvl1pPr algn="r">
              <a:defRPr sz="1200">
                <a:solidFill>
                  <a:srgbClr val="045C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j-lt"/>
          <a:ea typeface="+mj-ea"/>
          <a:cs typeface="+mj-cs"/>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j-lt"/>
          <a:ea typeface="+mj-ea"/>
          <a:cs typeface="+mj-cs"/>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j-lt"/>
          <a:ea typeface="+mj-ea"/>
          <a:cs typeface="+mj-cs"/>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j-lt"/>
          <a:ea typeface="+mj-ea"/>
          <a:cs typeface="+mj-cs"/>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j-lt"/>
          <a:ea typeface="+mj-ea"/>
          <a:cs typeface="+mj-cs"/>
          <a:sym typeface="Calibri"/>
        </a:defRPr>
      </a:lvl5pPr>
      <a:lvl6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j-lt"/>
          <a:ea typeface="+mj-ea"/>
          <a:cs typeface="+mj-cs"/>
          <a:sym typeface="Calibri"/>
        </a:defRPr>
      </a:lvl6pPr>
      <a:lvl7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j-lt"/>
          <a:ea typeface="+mj-ea"/>
          <a:cs typeface="+mj-cs"/>
          <a:sym typeface="Calibri"/>
        </a:defRPr>
      </a:lvl7pPr>
      <a:lvl8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j-lt"/>
          <a:ea typeface="+mj-ea"/>
          <a:cs typeface="+mj-cs"/>
          <a:sym typeface="Calibri"/>
        </a:defRPr>
      </a:lvl8pPr>
      <a:lvl9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j-lt"/>
          <a:ea typeface="+mj-ea"/>
          <a:cs typeface="+mj-cs"/>
          <a:sym typeface="Calibri"/>
        </a:defRPr>
      </a:lvl9pPr>
    </p:titleStyle>
    <p:bodyStyle>
      <a:lvl1pPr marL="274320" marR="0" indent="-274320" algn="l" defTabSz="914400" rtl="0" latinLnBrk="0">
        <a:lnSpc>
          <a:spcPct val="100000"/>
        </a:lnSpc>
        <a:spcBef>
          <a:spcPts val="600"/>
        </a:spcBef>
        <a:spcAft>
          <a:spcPts val="0"/>
        </a:spcAft>
        <a:buClr>
          <a:schemeClr val="accent3"/>
        </a:buClr>
        <a:buSzPct val="95000"/>
        <a:buFont typeface="Wingdings 2"/>
        <a:buChar char="●"/>
        <a:tabLst/>
        <a:defRPr b="0" baseline="0" cap="none" i="0" spc="0" strike="noStrike" sz="2600" u="none">
          <a:ln>
            <a:noFill/>
          </a:ln>
          <a:solidFill>
            <a:srgbClr val="000000"/>
          </a:solidFill>
          <a:uFillTx/>
          <a:latin typeface="Constantia"/>
          <a:ea typeface="Constantia"/>
          <a:cs typeface="Constantia"/>
          <a:sym typeface="Constantia"/>
        </a:defRPr>
      </a:lvl1pPr>
      <a:lvl2pPr marL="660654" marR="0" indent="-267461" algn="l" defTabSz="914400" rtl="0" latinLnBrk="0">
        <a:lnSpc>
          <a:spcPct val="100000"/>
        </a:lnSpc>
        <a:spcBef>
          <a:spcPts val="600"/>
        </a:spcBef>
        <a:spcAft>
          <a:spcPts val="0"/>
        </a:spcAft>
        <a:buClr>
          <a:schemeClr val="accent3"/>
        </a:buClr>
        <a:buSzPct val="85000"/>
        <a:buFont typeface="Wingdings 2"/>
        <a:buChar char="●"/>
        <a:tabLst/>
        <a:defRPr b="0" baseline="0" cap="none" i="0" spc="0" strike="noStrike" sz="2600" u="none">
          <a:ln>
            <a:noFill/>
          </a:ln>
          <a:solidFill>
            <a:srgbClr val="000000"/>
          </a:solidFill>
          <a:uFillTx/>
          <a:latin typeface="Constantia"/>
          <a:ea typeface="Constantia"/>
          <a:cs typeface="Constantia"/>
          <a:sym typeface="Constantia"/>
        </a:defRPr>
      </a:lvl2pPr>
      <a:lvl3pPr marL="973182" marR="0" indent="-305670" algn="l" defTabSz="914400" rtl="0" latinLnBrk="0">
        <a:lnSpc>
          <a:spcPct val="100000"/>
        </a:lnSpc>
        <a:spcBef>
          <a:spcPts val="600"/>
        </a:spcBef>
        <a:spcAft>
          <a:spcPts val="0"/>
        </a:spcAft>
        <a:buClr>
          <a:schemeClr val="accent3"/>
        </a:buClr>
        <a:buSzPct val="70000"/>
        <a:buFont typeface="Wingdings 2"/>
        <a:buChar char="●"/>
        <a:tabLst/>
        <a:defRPr b="0" baseline="0" cap="none" i="0" spc="0" strike="noStrike" sz="2600" u="none">
          <a:ln>
            <a:noFill/>
          </a:ln>
          <a:solidFill>
            <a:srgbClr val="000000"/>
          </a:solidFill>
          <a:uFillTx/>
          <a:latin typeface="Constantia"/>
          <a:ea typeface="Constantia"/>
          <a:cs typeface="Constantia"/>
          <a:sym typeface="Constantia"/>
        </a:defRPr>
      </a:lvl3pPr>
      <a:lvl4pPr marL="1251813" marR="0" indent="-273405" algn="l" defTabSz="914400" rtl="0" latinLnBrk="0">
        <a:lnSpc>
          <a:spcPct val="100000"/>
        </a:lnSpc>
        <a:spcBef>
          <a:spcPts val="600"/>
        </a:spcBef>
        <a:spcAft>
          <a:spcPts val="0"/>
        </a:spcAft>
        <a:buClr>
          <a:schemeClr val="accent3"/>
        </a:buClr>
        <a:buSzPct val="65000"/>
        <a:buFont typeface="Wingdings 2"/>
        <a:buChar char="●"/>
        <a:tabLst/>
        <a:defRPr b="0" baseline="0" cap="none" i="0" spc="0" strike="noStrike" sz="2600" u="none">
          <a:ln>
            <a:noFill/>
          </a:ln>
          <a:solidFill>
            <a:srgbClr val="000000"/>
          </a:solidFill>
          <a:uFillTx/>
          <a:latin typeface="Constantia"/>
          <a:ea typeface="Constantia"/>
          <a:cs typeface="Constantia"/>
          <a:sym typeface="Constantia"/>
        </a:defRPr>
      </a:lvl4pPr>
      <a:lvl5pPr marL="1526133" marR="0" indent="-273405" algn="l" defTabSz="914400" rtl="0" latinLnBrk="0">
        <a:lnSpc>
          <a:spcPct val="100000"/>
        </a:lnSpc>
        <a:spcBef>
          <a:spcPts val="600"/>
        </a:spcBef>
        <a:spcAft>
          <a:spcPts val="0"/>
        </a:spcAft>
        <a:buClr>
          <a:schemeClr val="accent3"/>
        </a:buClr>
        <a:buSzPct val="65000"/>
        <a:buFont typeface="Wingdings 2"/>
        <a:buChar char="●"/>
        <a:tabLst/>
        <a:defRPr b="0" baseline="0" cap="none" i="0" spc="0" strike="noStrike" sz="2600" u="none">
          <a:ln>
            <a:noFill/>
          </a:ln>
          <a:solidFill>
            <a:srgbClr val="000000"/>
          </a:solidFill>
          <a:uFillTx/>
          <a:latin typeface="Constantia"/>
          <a:ea typeface="Constantia"/>
          <a:cs typeface="Constantia"/>
          <a:sym typeface="Constantia"/>
        </a:defRPr>
      </a:lvl5pPr>
      <a:lvl6pPr marL="1830832" marR="0" indent="-303783" algn="l" defTabSz="914400" rtl="0" latinLnBrk="0">
        <a:lnSpc>
          <a:spcPct val="100000"/>
        </a:lnSpc>
        <a:spcBef>
          <a:spcPts val="600"/>
        </a:spcBef>
        <a:spcAft>
          <a:spcPts val="0"/>
        </a:spcAft>
        <a:buClr>
          <a:schemeClr val="accent3"/>
        </a:buClr>
        <a:buSzPct val="80000"/>
        <a:buFont typeface="Wingdings 2"/>
        <a:buChar char="●"/>
        <a:tabLst/>
        <a:defRPr b="0" baseline="0" cap="none" i="0" spc="0" strike="noStrike" sz="2600" u="none">
          <a:ln>
            <a:noFill/>
          </a:ln>
          <a:solidFill>
            <a:srgbClr val="000000"/>
          </a:solidFill>
          <a:uFillTx/>
          <a:latin typeface="Constantia"/>
          <a:ea typeface="Constantia"/>
          <a:cs typeface="Constantia"/>
          <a:sym typeface="Constantia"/>
        </a:defRPr>
      </a:lvl6pPr>
      <a:lvl7pPr marL="2034539" marR="0" indent="-297179" algn="l" defTabSz="914400" rtl="0" latinLnBrk="0">
        <a:lnSpc>
          <a:spcPct val="100000"/>
        </a:lnSpc>
        <a:spcBef>
          <a:spcPts val="600"/>
        </a:spcBef>
        <a:spcAft>
          <a:spcPts val="0"/>
        </a:spcAft>
        <a:buClr>
          <a:schemeClr val="accent3"/>
        </a:buClr>
        <a:buSzPct val="80000"/>
        <a:buFont typeface="Wingdings 2"/>
        <a:buChar char="●"/>
        <a:tabLst/>
        <a:defRPr b="0" baseline="0" cap="none" i="0" spc="0" strike="noStrike" sz="2600" u="none">
          <a:ln>
            <a:noFill/>
          </a:ln>
          <a:solidFill>
            <a:srgbClr val="000000"/>
          </a:solidFill>
          <a:uFillTx/>
          <a:latin typeface="Constantia"/>
          <a:ea typeface="Constantia"/>
          <a:cs typeface="Constantia"/>
          <a:sym typeface="Constantia"/>
        </a:defRPr>
      </a:lvl7pPr>
      <a:lvl8pPr marL="2308860" marR="0" indent="-297179" algn="l" defTabSz="914400" rtl="0" latinLnBrk="0">
        <a:lnSpc>
          <a:spcPct val="100000"/>
        </a:lnSpc>
        <a:spcBef>
          <a:spcPts val="600"/>
        </a:spcBef>
        <a:spcAft>
          <a:spcPts val="0"/>
        </a:spcAft>
        <a:buClr>
          <a:schemeClr val="accent3"/>
        </a:buClr>
        <a:buSzPct val="100000"/>
        <a:buFont typeface="Wingdings 2"/>
        <a:buChar char="•"/>
        <a:tabLst/>
        <a:defRPr b="0" baseline="0" cap="none" i="0" spc="0" strike="noStrike" sz="2600" u="none">
          <a:ln>
            <a:noFill/>
          </a:ln>
          <a:solidFill>
            <a:srgbClr val="000000"/>
          </a:solidFill>
          <a:uFillTx/>
          <a:latin typeface="Constantia"/>
          <a:ea typeface="Constantia"/>
          <a:cs typeface="Constantia"/>
          <a:sym typeface="Constantia"/>
        </a:defRPr>
      </a:lvl8pPr>
      <a:lvl9pPr marL="2625634" marR="0" indent="-339634" algn="l" defTabSz="914400" rtl="0" latinLnBrk="0">
        <a:lnSpc>
          <a:spcPct val="100000"/>
        </a:lnSpc>
        <a:spcBef>
          <a:spcPts val="600"/>
        </a:spcBef>
        <a:spcAft>
          <a:spcPts val="0"/>
        </a:spcAft>
        <a:buClr>
          <a:schemeClr val="accent3"/>
        </a:buClr>
        <a:buSzPct val="100000"/>
        <a:buFont typeface="Wingdings 2"/>
        <a:buChar char="•"/>
        <a:tabLst/>
        <a:defRPr b="0" baseline="0" cap="none" i="0" spc="0" strike="noStrike" sz="2600" u="none">
          <a:ln>
            <a:noFill/>
          </a:ln>
          <a:solidFill>
            <a:srgbClr val="000000"/>
          </a:solidFill>
          <a:uFillTx/>
          <a:latin typeface="Constantia"/>
          <a:ea typeface="Constantia"/>
          <a:cs typeface="Constantia"/>
          <a:sym typeface="Constanti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ctrTitle"/>
          </p:nvPr>
        </p:nvSpPr>
        <p:spPr>
          <a:xfrm>
            <a:off x="533400" y="1371600"/>
            <a:ext cx="7851648" cy="1828800"/>
          </a:xfrm>
          <a:prstGeom prst="rect">
            <a:avLst/>
          </a:prstGeom>
        </p:spPr>
        <p:txBody>
          <a:bodyPr/>
          <a:lstStyle/>
          <a:p>
            <a:pPr/>
            <a:r>
              <a:t>Border Crossing Presentation</a:t>
            </a:r>
          </a:p>
        </p:txBody>
      </p:sp>
      <p:sp>
        <p:nvSpPr>
          <p:cNvPr id="121" name="Shape 121"/>
          <p:cNvSpPr/>
          <p:nvPr>
            <p:ph type="subTitle" sz="half" idx="1"/>
          </p:nvPr>
        </p:nvSpPr>
        <p:spPr>
          <a:xfrm>
            <a:off x="533400" y="3228536"/>
            <a:ext cx="7854696" cy="1752601"/>
          </a:xfrm>
          <a:prstGeom prst="rect">
            <a:avLst/>
          </a:prstGeom>
        </p:spPr>
        <p:txBody>
          <a:bodyPr/>
          <a:lstStyle/>
          <a:p>
            <a:pPr>
              <a:lnSpc>
                <a:spcPct val="90000"/>
              </a:lnSpc>
              <a:spcBef>
                <a:spcPts val="500"/>
              </a:spcBef>
              <a:defRPr sz="2400"/>
            </a:pPr>
          </a:p>
          <a:p>
            <a:pPr>
              <a:lnSpc>
                <a:spcPct val="90000"/>
              </a:lnSpc>
              <a:spcBef>
                <a:spcPts val="500"/>
              </a:spcBef>
              <a:defRPr sz="2400"/>
            </a:pPr>
            <a:r>
              <a:t>James Ransom</a:t>
            </a:r>
          </a:p>
          <a:p>
            <a:pPr>
              <a:lnSpc>
                <a:spcPct val="90000"/>
              </a:lnSpc>
              <a:spcBef>
                <a:spcPts val="500"/>
              </a:spcBef>
              <a:defRPr sz="2400"/>
            </a:pPr>
            <a:r>
              <a:t>Mohawk Council of Akwesasne</a:t>
            </a:r>
          </a:p>
          <a:p>
            <a:pPr>
              <a:lnSpc>
                <a:spcPct val="90000"/>
              </a:lnSpc>
              <a:spcBef>
                <a:spcPts val="500"/>
              </a:spcBef>
              <a:defRPr sz="2400"/>
            </a:pPr>
            <a:r>
              <a:t>April 22, 2015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xfrm>
            <a:off x="467543" y="476672"/>
            <a:ext cx="8229601" cy="722345"/>
          </a:xfrm>
          <a:prstGeom prst="rect">
            <a:avLst/>
          </a:prstGeom>
        </p:spPr>
        <p:txBody>
          <a:bodyPr/>
          <a:lstStyle>
            <a:lvl1pPr algn="ctr">
              <a:defRPr sz="4500" u="sng"/>
            </a:lvl1pPr>
          </a:lstStyle>
          <a:p>
            <a:pPr/>
            <a:r>
              <a:t>Border Crossing Solutions</a:t>
            </a:r>
          </a:p>
        </p:txBody>
      </p:sp>
      <p:pic>
        <p:nvPicPr>
          <p:cNvPr id="163" name="image10.jpg"/>
          <p:cNvPicPr>
            <a:picLocks noChangeAspect="1"/>
          </p:cNvPicPr>
          <p:nvPr/>
        </p:nvPicPr>
        <p:blipFill>
          <a:blip r:embed="rId2">
            <a:extLst/>
          </a:blip>
          <a:stretch>
            <a:fillRect/>
          </a:stretch>
        </p:blipFill>
        <p:spPr>
          <a:xfrm>
            <a:off x="313639" y="2996951"/>
            <a:ext cx="4772304" cy="3687690"/>
          </a:xfrm>
          <a:prstGeom prst="rect">
            <a:avLst/>
          </a:prstGeom>
          <a:ln w="12700">
            <a:miter lim="400000"/>
          </a:ln>
        </p:spPr>
      </p:pic>
      <p:sp>
        <p:nvSpPr>
          <p:cNvPr id="164" name="Shape 164"/>
          <p:cNvSpPr/>
          <p:nvPr/>
        </p:nvSpPr>
        <p:spPr>
          <a:xfrm>
            <a:off x="467543" y="1484783"/>
            <a:ext cx="4464498" cy="222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04617B"/>
                </a:solidFill>
              </a:defRPr>
            </a:pPr>
            <a:r>
              <a:t>Three Nations Bridge Border Crossing</a:t>
            </a:r>
          </a:p>
          <a:p>
            <a:pPr>
              <a:defRPr>
                <a:solidFill>
                  <a:srgbClr val="04617B"/>
                </a:solidFill>
              </a:defRPr>
            </a:pPr>
          </a:p>
          <a:p>
            <a:pPr>
              <a:defRPr>
                <a:solidFill>
                  <a:srgbClr val="04617B"/>
                </a:solidFill>
              </a:defRPr>
            </a:pPr>
            <a:r>
              <a:t>· 10th busiest border crossing</a:t>
            </a:r>
          </a:p>
          <a:p>
            <a:pPr>
              <a:defRPr>
                <a:solidFill>
                  <a:srgbClr val="04617B"/>
                </a:solidFill>
              </a:defRPr>
            </a:pPr>
            <a:r>
              <a:t>· 2.2 million vehicles annually</a:t>
            </a:r>
          </a:p>
          <a:p>
            <a:pPr>
              <a:defRPr>
                <a:solidFill>
                  <a:srgbClr val="04617B"/>
                </a:solidFill>
              </a:defRPr>
            </a:pPr>
            <a:r>
              <a:t>· 70% Mohawk</a:t>
            </a:r>
          </a:p>
          <a:p>
            <a:pPr>
              <a:defRPr>
                <a:solidFill>
                  <a:srgbClr val="59AAF2"/>
                </a:solidFill>
              </a:defRPr>
            </a:pPr>
            <a:r>
              <a:t> </a:t>
            </a:r>
          </a:p>
        </p:txBody>
      </p:sp>
      <p:sp>
        <p:nvSpPr>
          <p:cNvPr id="165" name="Shape 165"/>
          <p:cNvSpPr/>
          <p:nvPr/>
        </p:nvSpPr>
        <p:spPr>
          <a:xfrm>
            <a:off x="5076056" y="1594201"/>
            <a:ext cx="3888433" cy="574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a:solidFill>
                  <a:srgbClr val="04617B"/>
                </a:solidFill>
              </a:defRPr>
            </a:pPr>
            <a:r>
              <a:t>Issue 1:  </a:t>
            </a:r>
            <a:r>
              <a:rPr b="0"/>
              <a:t>Not recognizing Akwesasne’s border crossing rights.</a:t>
            </a:r>
            <a:endParaRPr b="0"/>
          </a:p>
          <a:p>
            <a:pPr>
              <a:defRPr b="1" sz="1200">
                <a:solidFill>
                  <a:srgbClr val="04617B"/>
                </a:solidFill>
              </a:defRPr>
            </a:pPr>
            <a:r>
              <a:t> </a:t>
            </a:r>
          </a:p>
          <a:p>
            <a:pPr>
              <a:defRPr b="1" sz="1200">
                <a:solidFill>
                  <a:srgbClr val="04617B"/>
                </a:solidFill>
              </a:defRPr>
            </a:pPr>
            <a:r>
              <a:t>Mohawk Proposal:  Canada honor the Jay Treaty.</a:t>
            </a:r>
          </a:p>
          <a:p>
            <a:pPr>
              <a:defRPr b="1" sz="1200">
                <a:solidFill>
                  <a:srgbClr val="04617B"/>
                </a:solidFill>
              </a:defRPr>
            </a:pPr>
            <a:r>
              <a:t> </a:t>
            </a:r>
          </a:p>
          <a:p>
            <a:pPr>
              <a:defRPr b="1" sz="1200">
                <a:solidFill>
                  <a:srgbClr val="04617B"/>
                </a:solidFill>
              </a:defRPr>
            </a:pPr>
            <a:r>
              <a:t>Issue 2:  </a:t>
            </a:r>
            <a:r>
              <a:rPr b="0"/>
              <a:t>Not accommodating Akwesasne’s request for an alternative reporting mechanism for Mohawk in their own community.</a:t>
            </a:r>
            <a:endParaRPr b="0"/>
          </a:p>
          <a:p>
            <a:pPr>
              <a:defRPr sz="1200">
                <a:solidFill>
                  <a:srgbClr val="04617B"/>
                </a:solidFill>
              </a:defRPr>
            </a:pPr>
            <a:r>
              <a:t>                </a:t>
            </a:r>
          </a:p>
          <a:p>
            <a:pPr>
              <a:defRPr b="1" sz="1200">
                <a:solidFill>
                  <a:srgbClr val="04617B"/>
                </a:solidFill>
              </a:defRPr>
            </a:pPr>
            <a:r>
              <a:t>Mohawk Proposal:  Development of AKPASS Reporting System.</a:t>
            </a:r>
          </a:p>
          <a:p>
            <a:pPr>
              <a:defRPr b="1" sz="1200">
                <a:solidFill>
                  <a:srgbClr val="04617B"/>
                </a:solidFill>
              </a:defRPr>
            </a:pPr>
            <a:r>
              <a:t>                </a:t>
            </a:r>
          </a:p>
          <a:p>
            <a:pPr>
              <a:defRPr b="1" sz="1200">
                <a:solidFill>
                  <a:srgbClr val="04617B"/>
                </a:solidFill>
              </a:defRPr>
            </a:pPr>
            <a:r>
              <a:t>Issue 3:  </a:t>
            </a:r>
            <a:r>
              <a:rPr b="0"/>
              <a:t>Not accommodating Akwesasne’s request for development and recognition of a secure           	 identification card.</a:t>
            </a:r>
            <a:endParaRPr b="0"/>
          </a:p>
          <a:p>
            <a:pPr>
              <a:defRPr sz="1200">
                <a:solidFill>
                  <a:srgbClr val="04617B"/>
                </a:solidFill>
              </a:defRPr>
            </a:pPr>
            <a:r>
              <a:t> </a:t>
            </a:r>
          </a:p>
          <a:p>
            <a:pPr>
              <a:defRPr b="1" sz="1200">
                <a:solidFill>
                  <a:srgbClr val="04617B"/>
                </a:solidFill>
              </a:defRPr>
            </a:pPr>
            <a:r>
              <a:t>Mohawk Proposal:  Development of Mohawk Secure Identification Card.</a:t>
            </a:r>
          </a:p>
          <a:p>
            <a:pPr>
              <a:defRPr b="1" sz="1200">
                <a:solidFill>
                  <a:srgbClr val="04617B"/>
                </a:solidFill>
              </a:defRPr>
            </a:pPr>
            <a:r>
              <a:t> </a:t>
            </a:r>
          </a:p>
          <a:p>
            <a:pPr>
              <a:defRPr b="1" sz="1200">
                <a:solidFill>
                  <a:srgbClr val="04617B"/>
                </a:solidFill>
              </a:defRPr>
            </a:pPr>
            <a:r>
              <a:t>Issue 4:  </a:t>
            </a:r>
            <a:r>
              <a:rPr b="0"/>
              <a:t>Not relocating the Seaway International Bridge Corporation’s Toll Booth to the base of the south span of the bridge to the United States.</a:t>
            </a:r>
            <a:endParaRPr b="0"/>
          </a:p>
          <a:p>
            <a:pPr>
              <a:defRPr sz="1200">
                <a:solidFill>
                  <a:srgbClr val="04617B"/>
                </a:solidFill>
              </a:defRPr>
            </a:pPr>
            <a:r>
              <a:t> </a:t>
            </a:r>
          </a:p>
          <a:p>
            <a:pPr>
              <a:defRPr b="1" sz="1200">
                <a:solidFill>
                  <a:srgbClr val="04617B"/>
                </a:solidFill>
              </a:defRPr>
            </a:pPr>
            <a:r>
              <a:t>Mohawk Proposal:  Relocate Toll Booth to South Span Location.  Contract with Mohawks to operate Toll Booth.</a:t>
            </a:r>
          </a:p>
          <a:p>
            <a:pPr>
              <a:defRPr sz="1200">
                <a:solidFill>
                  <a:srgbClr val="04617B"/>
                </a:solidFill>
              </a:defRPr>
            </a:pPr>
            <a:r>
              <a:t>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xfrm>
            <a:off x="467543" y="692695"/>
            <a:ext cx="8229601" cy="866361"/>
          </a:xfrm>
          <a:prstGeom prst="rect">
            <a:avLst/>
          </a:prstGeom>
        </p:spPr>
        <p:txBody>
          <a:bodyPr/>
          <a:lstStyle>
            <a:lvl1pPr algn="ctr"/>
          </a:lstStyle>
          <a:p>
            <a:pPr/>
            <a:r>
              <a:t>Akwesasne’s Economy</a:t>
            </a:r>
          </a:p>
        </p:txBody>
      </p:sp>
      <p:sp>
        <p:nvSpPr>
          <p:cNvPr id="168" name="Shape 168"/>
          <p:cNvSpPr/>
          <p:nvPr>
            <p:ph type="body" idx="1"/>
          </p:nvPr>
        </p:nvSpPr>
        <p:spPr>
          <a:prstGeom prst="rect">
            <a:avLst/>
          </a:prstGeom>
        </p:spPr>
        <p:txBody>
          <a:bodyPr/>
          <a:lstStyle/>
          <a:p>
            <a:pPr>
              <a:defRPr>
                <a:solidFill>
                  <a:srgbClr val="04617B"/>
                </a:solidFill>
              </a:defRPr>
            </a:pPr>
            <a:r>
              <a:t>$140 Million Economy.</a:t>
            </a:r>
          </a:p>
          <a:p>
            <a:pPr>
              <a:defRPr>
                <a:solidFill>
                  <a:srgbClr val="04617B"/>
                </a:solidFill>
              </a:defRPr>
            </a:pPr>
            <a:r>
              <a:t>$107 Million Leaked.</a:t>
            </a:r>
          </a:p>
          <a:p>
            <a:pPr>
              <a:defRPr>
                <a:solidFill>
                  <a:srgbClr val="04617B"/>
                </a:solidFill>
              </a:defRPr>
            </a:pPr>
            <a:r>
              <a:t>22% Unemployment Rate.</a:t>
            </a:r>
          </a:p>
          <a:p>
            <a:pPr>
              <a:defRPr>
                <a:solidFill>
                  <a:srgbClr val="04617B"/>
                </a:solidFill>
              </a:defRPr>
            </a:pPr>
            <a:r>
              <a:t>2,500 youth entering workforce over the next ten years.</a:t>
            </a:r>
          </a:p>
          <a:p>
            <a:pPr>
              <a:defRPr>
                <a:solidFill>
                  <a:srgbClr val="04617B"/>
                </a:solidFill>
              </a:defRPr>
            </a:pPr>
            <a:r>
              <a:t>Creating Economic Development Corporation</a:t>
            </a:r>
          </a:p>
          <a:p>
            <a:pPr>
              <a:defRPr>
                <a:solidFill>
                  <a:srgbClr val="04617B"/>
                </a:solidFill>
              </a:defRPr>
            </a:pPr>
            <a:r>
              <a:t>Creating Mohawk Electric Cooperative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xfrm>
            <a:off x="467543" y="764703"/>
            <a:ext cx="8229601" cy="1370418"/>
          </a:xfrm>
          <a:prstGeom prst="rect">
            <a:avLst/>
          </a:prstGeom>
        </p:spPr>
        <p:txBody>
          <a:bodyPr/>
          <a:lstStyle/>
          <a:p>
            <a:pPr algn="ctr">
              <a:defRPr sz="4500"/>
            </a:pPr>
            <a:r>
              <a:t>The First NAFTA</a:t>
            </a:r>
            <a:br/>
            <a:r>
              <a:t>The Two Row Wampum</a:t>
            </a:r>
          </a:p>
        </p:txBody>
      </p:sp>
      <p:pic>
        <p:nvPicPr>
          <p:cNvPr id="171" name="image11.jpeg" descr="tworowwampumbeltpaint"/>
          <p:cNvPicPr>
            <a:picLocks noChangeAspect="1"/>
          </p:cNvPicPr>
          <p:nvPr/>
        </p:nvPicPr>
        <p:blipFill>
          <a:blip r:embed="rId2">
            <a:extLst/>
          </a:blip>
          <a:stretch>
            <a:fillRect/>
          </a:stretch>
        </p:blipFill>
        <p:spPr>
          <a:xfrm>
            <a:off x="456799" y="2564903"/>
            <a:ext cx="8254053" cy="3456385"/>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xfrm>
            <a:off x="467543" y="692695"/>
            <a:ext cx="8229601" cy="1070993"/>
          </a:xfrm>
          <a:prstGeom prst="rect">
            <a:avLst/>
          </a:prstGeom>
        </p:spPr>
        <p:txBody>
          <a:bodyPr/>
          <a:lstStyle>
            <a:lvl1pPr algn="ctr"/>
          </a:lstStyle>
          <a:p>
            <a:pPr/>
            <a:r>
              <a:t>MCA Trade Agreements</a:t>
            </a:r>
          </a:p>
        </p:txBody>
      </p:sp>
      <p:sp>
        <p:nvSpPr>
          <p:cNvPr id="174" name="Shape 174"/>
          <p:cNvSpPr/>
          <p:nvPr>
            <p:ph type="body" idx="1"/>
          </p:nvPr>
        </p:nvSpPr>
        <p:spPr>
          <a:xfrm>
            <a:off x="323527" y="2204864"/>
            <a:ext cx="8229601" cy="3437736"/>
          </a:xfrm>
          <a:prstGeom prst="rect">
            <a:avLst/>
          </a:prstGeom>
        </p:spPr>
        <p:txBody>
          <a:bodyPr/>
          <a:lstStyle/>
          <a:p>
            <a:pPr>
              <a:defRPr>
                <a:solidFill>
                  <a:srgbClr val="03495C"/>
                </a:solidFill>
              </a:defRPr>
            </a:pPr>
            <a:r>
              <a:t>Huron Wendat Nation of Wendake – Quebec</a:t>
            </a:r>
          </a:p>
          <a:p>
            <a:pPr>
              <a:defRPr>
                <a:solidFill>
                  <a:srgbClr val="03495C"/>
                </a:solidFill>
              </a:defRPr>
            </a:pPr>
            <a:r>
              <a:t>Maya Q’eqchi – Guatemala</a:t>
            </a:r>
          </a:p>
          <a:p>
            <a:pPr>
              <a:defRPr>
                <a:solidFill>
                  <a:srgbClr val="03495C"/>
                </a:solidFill>
              </a:defRPr>
            </a:pPr>
            <a:r>
              <a:t>West Bank – British Columbia</a:t>
            </a:r>
          </a:p>
          <a:p>
            <a:pPr>
              <a:defRPr>
                <a:solidFill>
                  <a:srgbClr val="03495C"/>
                </a:solidFill>
              </a:defRPr>
            </a:pPr>
            <a:r>
              <a:t>Kahnawake and Kahnasatake – Quebec</a:t>
            </a:r>
          </a:p>
          <a:p>
            <a:pPr>
              <a:defRPr>
                <a:solidFill>
                  <a:srgbClr val="03495C"/>
                </a:solidFill>
              </a:defRPr>
            </a:pPr>
            <a:r>
              <a:t>Metis of Labrador - Labrador</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lvl1pPr algn="ctr" defTabSz="786384">
              <a:defRPr sz="3870"/>
            </a:lvl1pPr>
          </a:lstStyle>
          <a:p>
            <a:pPr/>
            <a:r>
              <a:t> Tribal – First Nation Trade Agreements</a:t>
            </a:r>
          </a:p>
        </p:txBody>
      </p:sp>
      <p:sp>
        <p:nvSpPr>
          <p:cNvPr id="177" name="Shape 177"/>
          <p:cNvSpPr/>
          <p:nvPr>
            <p:ph type="body" idx="1"/>
          </p:nvPr>
        </p:nvSpPr>
        <p:spPr>
          <a:prstGeom prst="rect">
            <a:avLst/>
          </a:prstGeom>
        </p:spPr>
        <p:txBody>
          <a:bodyPr/>
          <a:lstStyle/>
          <a:p>
            <a:pPr/>
            <a:r>
              <a:t>Preamble</a:t>
            </a:r>
          </a:p>
          <a:p>
            <a:pPr/>
            <a:r>
              <a:t>Principles to Guide Relationship</a:t>
            </a:r>
          </a:p>
          <a:p>
            <a:pPr/>
            <a:r>
              <a:t>Purpose – Common Interests</a:t>
            </a:r>
          </a:p>
          <a:p>
            <a:pPr/>
            <a:r>
              <a:t>Areas of Coverage </a:t>
            </a:r>
          </a:p>
          <a:p>
            <a:pPr/>
            <a:r>
              <a:t>Dispute Resolution</a:t>
            </a:r>
          </a:p>
          <a:p>
            <a:pPr/>
            <a:r>
              <a:t>Amendments</a:t>
            </a:r>
          </a:p>
          <a:p>
            <a:pPr/>
            <a:r>
              <a:t>Signatories</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467543" y="692695"/>
            <a:ext cx="8229601" cy="938370"/>
          </a:xfrm>
          <a:prstGeom prst="rect">
            <a:avLst/>
          </a:prstGeom>
        </p:spPr>
        <p:txBody>
          <a:bodyPr/>
          <a:lstStyle>
            <a:lvl1pPr algn="ctr">
              <a:defRPr u="sng"/>
            </a:lvl1pPr>
          </a:lstStyle>
          <a:p>
            <a:pPr/>
            <a:r>
              <a:t>Questions?</a:t>
            </a:r>
          </a:p>
        </p:txBody>
      </p:sp>
      <p:sp>
        <p:nvSpPr>
          <p:cNvPr id="180" name="Shape 180"/>
          <p:cNvSpPr/>
          <p:nvPr>
            <p:ph type="body" idx="1"/>
          </p:nvPr>
        </p:nvSpPr>
        <p:spPr>
          <a:xfrm>
            <a:off x="467543" y="2132856"/>
            <a:ext cx="8229601" cy="4389121"/>
          </a:xfrm>
          <a:prstGeom prst="rect">
            <a:avLst/>
          </a:prstGeom>
        </p:spPr>
        <p:txBody>
          <a:bodyPr/>
          <a:lstStyle/>
          <a:p>
            <a:pPr>
              <a:defRPr>
                <a:solidFill>
                  <a:srgbClr val="115964"/>
                </a:solidFill>
              </a:defRPr>
            </a:pPr>
            <a:r>
              <a:t>For more information, contact the Department of Tehotiiennawakon:</a:t>
            </a:r>
          </a:p>
          <a:p>
            <a:pPr marL="0" indent="0" algn="ctr">
              <a:buSzTx/>
              <a:buNone/>
              <a:defRPr>
                <a:solidFill>
                  <a:srgbClr val="115964"/>
                </a:solidFill>
              </a:defRPr>
            </a:pPr>
            <a:r>
              <a:t>James W. Ransom, Director</a:t>
            </a:r>
          </a:p>
          <a:p>
            <a:pPr marL="0" indent="0" algn="ctr">
              <a:buSzTx/>
              <a:buNone/>
              <a:defRPr>
                <a:solidFill>
                  <a:srgbClr val="115964"/>
                </a:solidFill>
              </a:defRPr>
            </a:pPr>
            <a:r>
              <a:t>Department of Tehotiiennawakon</a:t>
            </a:r>
          </a:p>
          <a:p>
            <a:pPr marL="0" indent="0" algn="ctr">
              <a:buSzTx/>
              <a:buNone/>
              <a:defRPr>
                <a:solidFill>
                  <a:srgbClr val="115964"/>
                </a:solidFill>
              </a:defRPr>
            </a:pPr>
            <a:r>
              <a:t>Mohawk Council of Akwesasne</a:t>
            </a:r>
          </a:p>
          <a:p>
            <a:pPr marL="0" indent="0" algn="ctr">
              <a:buSzTx/>
              <a:buNone/>
              <a:defRPr>
                <a:solidFill>
                  <a:srgbClr val="115964"/>
                </a:solidFill>
              </a:defRPr>
            </a:pPr>
            <a:r>
              <a:t>Box 579</a:t>
            </a:r>
          </a:p>
          <a:p>
            <a:pPr marL="0" indent="0" algn="ctr">
              <a:buSzTx/>
              <a:buNone/>
              <a:defRPr>
                <a:solidFill>
                  <a:srgbClr val="115964"/>
                </a:solidFill>
              </a:defRPr>
            </a:pPr>
            <a:r>
              <a:t>Cornwall, Ontario K6H 5T3</a:t>
            </a:r>
          </a:p>
          <a:p>
            <a:pPr marL="0" indent="0" algn="ctr">
              <a:buSzTx/>
              <a:buNone/>
              <a:defRPr>
                <a:solidFill>
                  <a:srgbClr val="115964"/>
                </a:solidFill>
              </a:defRPr>
            </a:pPr>
            <a:r>
              <a:t>(613) 936-1548</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457200" y="274638"/>
            <a:ext cx="8229600" cy="202035"/>
          </a:xfrm>
          <a:prstGeom prst="rect">
            <a:avLst/>
          </a:prstGeom>
        </p:spPr>
        <p:txBody>
          <a:bodyPr/>
          <a:lstStyle>
            <a:lvl1pPr defTabSz="365760">
              <a:defRPr sz="1800"/>
            </a:lvl1pPr>
          </a:lstStyle>
          <a:p>
            <a:pPr/>
            <a:r>
              <a:t> </a:t>
            </a:r>
          </a:p>
        </p:txBody>
      </p:sp>
      <p:pic>
        <p:nvPicPr>
          <p:cNvPr id="124" name="image2.png" descr="page6"/>
          <p:cNvPicPr>
            <a:picLocks noChangeAspect="1"/>
          </p:cNvPicPr>
          <p:nvPr/>
        </p:nvPicPr>
        <p:blipFill>
          <a:blip r:embed="rId3">
            <a:extLst/>
          </a:blip>
          <a:stretch>
            <a:fillRect/>
          </a:stretch>
        </p:blipFill>
        <p:spPr>
          <a:xfrm>
            <a:off x="251519" y="34770"/>
            <a:ext cx="8466397" cy="6722017"/>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457200" y="704088"/>
            <a:ext cx="8305800" cy="5965272"/>
          </a:xfrm>
          <a:prstGeom prst="rect">
            <a:avLst/>
          </a:prstGeom>
        </p:spPr>
        <p:txBody>
          <a:bodyPr/>
          <a:lstStyle/>
          <a:p>
            <a:pPr/>
            <a:r>
              <a:t> </a:t>
            </a:r>
          </a:p>
        </p:txBody>
      </p:sp>
      <p:pic>
        <p:nvPicPr>
          <p:cNvPr id="129" name="image3.jpg"/>
          <p:cNvPicPr>
            <a:picLocks noChangeAspect="1"/>
          </p:cNvPicPr>
          <p:nvPr/>
        </p:nvPicPr>
        <p:blipFill>
          <a:blip r:embed="rId3">
            <a:extLst/>
          </a:blip>
          <a:stretch>
            <a:fillRect/>
          </a:stretch>
        </p:blipFill>
        <p:spPr>
          <a:xfrm>
            <a:off x="0" y="0"/>
            <a:ext cx="9144000" cy="6844148"/>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395536" y="404664"/>
            <a:ext cx="8229601" cy="1143001"/>
          </a:xfrm>
          <a:prstGeom prst="rect">
            <a:avLst/>
          </a:prstGeom>
        </p:spPr>
        <p:txBody>
          <a:bodyPr/>
          <a:lstStyle>
            <a:lvl1pPr algn="ctr"/>
          </a:lstStyle>
          <a:p>
            <a:pPr/>
            <a:r>
              <a:t>Tsi Snaihne Border Crossing</a:t>
            </a:r>
          </a:p>
        </p:txBody>
      </p:sp>
      <p:pic>
        <p:nvPicPr>
          <p:cNvPr id="134" name="image4.jpg" descr="H:\DCIM\101MSDCF\DSC00378.JPG"/>
          <p:cNvPicPr>
            <a:picLocks noChangeAspect="1"/>
          </p:cNvPicPr>
          <p:nvPr/>
        </p:nvPicPr>
        <p:blipFill>
          <a:blip r:embed="rId3">
            <a:extLst/>
          </a:blip>
          <a:stretch>
            <a:fillRect/>
          </a:stretch>
        </p:blipFill>
        <p:spPr>
          <a:xfrm>
            <a:off x="971599" y="1700808"/>
            <a:ext cx="6840761" cy="4896543"/>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395536" y="404664"/>
            <a:ext cx="8229601" cy="1143001"/>
          </a:xfrm>
          <a:prstGeom prst="rect">
            <a:avLst/>
          </a:prstGeom>
        </p:spPr>
        <p:txBody>
          <a:bodyPr/>
          <a:lstStyle>
            <a:lvl1pPr algn="ctr" defTabSz="841247">
              <a:defRPr sz="4600"/>
            </a:lvl1pPr>
          </a:lstStyle>
          <a:p>
            <a:pPr/>
            <a:r>
              <a:t>Kanatakon: Former US Customs</a:t>
            </a:r>
          </a:p>
        </p:txBody>
      </p:sp>
      <p:sp>
        <p:nvSpPr>
          <p:cNvPr id="139" name="Shape 139"/>
          <p:cNvSpPr/>
          <p:nvPr>
            <p:ph type="body" idx="1"/>
          </p:nvPr>
        </p:nvSpPr>
        <p:spPr>
          <a:prstGeom prst="rect">
            <a:avLst/>
          </a:prstGeom>
        </p:spPr>
        <p:txBody>
          <a:bodyPr/>
          <a:lstStyle>
            <a:lvl1pPr marL="0" indent="0">
              <a:buSzTx/>
              <a:buNone/>
            </a:lvl1pPr>
          </a:lstStyle>
          <a:p>
            <a:pPr/>
            <a:r>
              <a:t> </a:t>
            </a:r>
          </a:p>
        </p:txBody>
      </p:sp>
      <p:pic>
        <p:nvPicPr>
          <p:cNvPr id="140" name="image5.jpg" descr="C:\Users\karla.ransom\Pictures\2014-01-13 US Canada Port of Entry\US Canada Port of Entry 001.jpg"/>
          <p:cNvPicPr>
            <a:picLocks noChangeAspect="1"/>
          </p:cNvPicPr>
          <p:nvPr/>
        </p:nvPicPr>
        <p:blipFill>
          <a:blip r:embed="rId3">
            <a:extLst/>
          </a:blip>
          <a:srcRect l="8282" t="13943" r="0" b="28568"/>
          <a:stretch>
            <a:fillRect/>
          </a:stretch>
        </p:blipFill>
        <p:spPr>
          <a:xfrm>
            <a:off x="1835696" y="1772816"/>
            <a:ext cx="5638800" cy="4724401"/>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457200" y="704088"/>
            <a:ext cx="8305800" cy="5893264"/>
          </a:xfrm>
          <a:prstGeom prst="rect">
            <a:avLst/>
          </a:prstGeom>
        </p:spPr>
        <p:txBody>
          <a:bodyPr/>
          <a:lstStyle/>
          <a:p>
            <a:pPr/>
            <a:r>
              <a:t> </a:t>
            </a:r>
          </a:p>
        </p:txBody>
      </p:sp>
      <p:pic>
        <p:nvPicPr>
          <p:cNvPr id="145" name="image6.jpg"/>
          <p:cNvPicPr>
            <a:picLocks noChangeAspect="1"/>
          </p:cNvPicPr>
          <p:nvPr/>
        </p:nvPicPr>
        <p:blipFill>
          <a:blip r:embed="rId3">
            <a:extLst/>
          </a:blip>
          <a:stretch>
            <a:fillRect/>
          </a:stretch>
        </p:blipFill>
        <p:spPr>
          <a:xfrm>
            <a:off x="0" y="-11797"/>
            <a:ext cx="9144000" cy="6871462"/>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xfrm>
            <a:off x="467543" y="646064"/>
            <a:ext cx="8229601" cy="815608"/>
          </a:xfrm>
          <a:prstGeom prst="rect">
            <a:avLst/>
          </a:prstGeom>
        </p:spPr>
        <p:txBody>
          <a:bodyPr anchor="ctr"/>
          <a:lstStyle/>
          <a:p>
            <a:pPr algn="ctr"/>
          </a:p>
        </p:txBody>
      </p:sp>
      <p:pic>
        <p:nvPicPr>
          <p:cNvPr id="150" name="image7.jpg"/>
          <p:cNvPicPr>
            <a:picLocks noChangeAspect="1"/>
          </p:cNvPicPr>
          <p:nvPr/>
        </p:nvPicPr>
        <p:blipFill>
          <a:blip r:embed="rId2">
            <a:extLst/>
          </a:blip>
          <a:stretch>
            <a:fillRect/>
          </a:stretch>
        </p:blipFill>
        <p:spPr>
          <a:xfrm>
            <a:off x="0" y="0"/>
            <a:ext cx="9144000" cy="6866015"/>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p>
        </p:txBody>
      </p:sp>
      <p:pic>
        <p:nvPicPr>
          <p:cNvPr id="153" name="image8.jpg"/>
          <p:cNvPicPr>
            <a:picLocks noChangeAspect="1"/>
          </p:cNvPicPr>
          <p:nvPr/>
        </p:nvPicPr>
        <p:blipFill>
          <a:blip r:embed="rId2">
            <a:extLst/>
          </a:blip>
          <a:stretch>
            <a:fillRect/>
          </a:stretch>
        </p:blipFill>
        <p:spPr>
          <a:xfrm>
            <a:off x="0" y="-2"/>
            <a:ext cx="9144000" cy="6858002"/>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395536" y="188639"/>
            <a:ext cx="8229601" cy="1143001"/>
          </a:xfrm>
          <a:prstGeom prst="rect">
            <a:avLst/>
          </a:prstGeom>
        </p:spPr>
        <p:txBody>
          <a:bodyPr/>
          <a:lstStyle>
            <a:lvl1pPr algn="ctr"/>
          </a:lstStyle>
          <a:p>
            <a:pPr/>
            <a:r>
              <a:t>Aboriginal Right to Mobility</a:t>
            </a:r>
          </a:p>
        </p:txBody>
      </p:sp>
      <p:sp>
        <p:nvSpPr>
          <p:cNvPr id="156" name="Shape 156"/>
          <p:cNvSpPr/>
          <p:nvPr>
            <p:ph type="body" sz="quarter" idx="1"/>
          </p:nvPr>
        </p:nvSpPr>
        <p:spPr>
          <a:xfrm>
            <a:off x="6156176" y="1700808"/>
            <a:ext cx="2514601" cy="4724401"/>
          </a:xfrm>
          <a:prstGeom prst="rect">
            <a:avLst/>
          </a:prstGeom>
        </p:spPr>
        <p:txBody>
          <a:bodyPr/>
          <a:lstStyle/>
          <a:p>
            <a:pPr/>
            <a:r>
              <a:t>Ms. Alicia Shenandoah and her Children</a:t>
            </a:r>
          </a:p>
          <a:p>
            <a:pPr>
              <a:spcBef>
                <a:spcPts val="300"/>
              </a:spcBef>
              <a:defRPr sz="1500"/>
            </a:pPr>
            <a:r>
              <a:t>Ms. Thompson faced criminal charges for not reporting immediately to the port of entry</a:t>
            </a:r>
          </a:p>
          <a:p>
            <a:pPr>
              <a:spcBef>
                <a:spcPts val="300"/>
              </a:spcBef>
              <a:defRPr sz="1500"/>
            </a:pPr>
            <a:r>
              <a:t>She was deported for not having Registered Status Identification and therefore not establishment as a resident or citizen of Canada</a:t>
            </a:r>
          </a:p>
        </p:txBody>
      </p:sp>
      <p:sp>
        <p:nvSpPr>
          <p:cNvPr id="157" name="Shape 157"/>
          <p:cNvSpPr/>
          <p:nvPr>
            <p:ph type="sldNum" sz="quarter" idx="4294967295"/>
          </p:nvPr>
        </p:nvSpPr>
        <p:spPr>
          <a:xfrm>
            <a:off x="8559799" y="6518275"/>
            <a:ext cx="127001"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8" name="image9.png"/>
          <p:cNvPicPr>
            <a:picLocks noChangeAspect="1"/>
          </p:cNvPicPr>
          <p:nvPr/>
        </p:nvPicPr>
        <p:blipFill>
          <a:blip r:embed="rId3">
            <a:extLst/>
          </a:blip>
          <a:srcRect l="21234" t="14353" r="10696" b="19785"/>
          <a:stretch>
            <a:fillRect/>
          </a:stretch>
        </p:blipFill>
        <p:spPr>
          <a:xfrm>
            <a:off x="304800" y="1844824"/>
            <a:ext cx="5532438" cy="4283076"/>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Flow">
      <a:majorFont>
        <a:latin typeface="Calibri"/>
        <a:ea typeface="Calibri"/>
        <a:cs typeface="Calibri"/>
      </a:majorFont>
      <a:minorFont>
        <a:latin typeface="Helvetica"/>
        <a:ea typeface="Helvetica"/>
        <a:cs typeface="Helvetica"/>
      </a:minorFont>
    </a:fontScheme>
    <a:fmtScheme name="Flo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38100" dir="5400000">
              <a:srgbClr val="032544">
                <a:alpha val="48000"/>
              </a:srgbClr>
            </a:outerShdw>
          </a:effectLst>
        </a:effectStyle>
        <a:effectStyle>
          <a:effectLst>
            <a:outerShdw sx="100000" sy="100000" kx="0" ky="0" algn="b" rotWithShape="0" blurRad="63500" dist="38100" dir="5400000">
              <a:srgbClr val="032544">
                <a:alpha val="48000"/>
              </a:srgbClr>
            </a:outerShdw>
          </a:effectLst>
        </a:effectStyle>
        <a:effectStyle>
          <a:effectLst>
            <a:outerShdw sx="100000" sy="100000" kx="0" ky="0" algn="b" rotWithShape="0" blurRad="63500" dist="38100" dir="5400000">
              <a:srgbClr val="02474A">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63500" dist="38100" dir="5400000">
            <a:srgbClr val="032544">
              <a:alpha val="4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63500" dist="38100" dir="5400000">
            <a:srgbClr val="032544">
              <a:alpha val="4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Flow">
      <a:majorFont>
        <a:latin typeface="Calibri"/>
        <a:ea typeface="Calibri"/>
        <a:cs typeface="Calibri"/>
      </a:majorFont>
      <a:minorFont>
        <a:latin typeface="Helvetica"/>
        <a:ea typeface="Helvetica"/>
        <a:cs typeface="Helvetica"/>
      </a:minorFont>
    </a:fontScheme>
    <a:fmtScheme name="Flo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38100" dir="5400000">
              <a:srgbClr val="032544">
                <a:alpha val="48000"/>
              </a:srgbClr>
            </a:outerShdw>
          </a:effectLst>
        </a:effectStyle>
        <a:effectStyle>
          <a:effectLst>
            <a:outerShdw sx="100000" sy="100000" kx="0" ky="0" algn="b" rotWithShape="0" blurRad="63500" dist="38100" dir="5400000">
              <a:srgbClr val="032544">
                <a:alpha val="48000"/>
              </a:srgbClr>
            </a:outerShdw>
          </a:effectLst>
        </a:effectStyle>
        <a:effectStyle>
          <a:effectLst>
            <a:outerShdw sx="100000" sy="100000" kx="0" ky="0" algn="b" rotWithShape="0" blurRad="63500" dist="38100" dir="5400000">
              <a:srgbClr val="02474A">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63500" dist="38100" dir="5400000">
            <a:srgbClr val="032544">
              <a:alpha val="4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63500" dist="38100" dir="5400000">
            <a:srgbClr val="032544">
              <a:alpha val="4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