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7" r:id="rId10"/>
    <p:sldId id="268" r:id="rId11"/>
    <p:sldId id="269" r:id="rId12"/>
    <p:sldId id="261" r:id="rId13"/>
    <p:sldId id="270" r:id="rId14"/>
    <p:sldId id="263" r:id="rId15"/>
    <p:sldId id="271"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79804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59881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295448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343978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191198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94487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286728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286506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316758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242991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2636B-62AA-430B-B309-4DF482CA01D0}" type="datetimeFigureOut">
              <a:rPr lang="en-US" smtClean="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14B1F8-057B-4D0A-9D62-0B33081409A8}" type="slidenum">
              <a:rPr lang="en-US" smtClean="0"/>
              <a:t>‹#›</a:t>
            </a:fld>
            <a:endParaRPr lang="en-US" dirty="0"/>
          </a:p>
        </p:txBody>
      </p:sp>
    </p:spTree>
    <p:extLst>
      <p:ext uri="{BB962C8B-B14F-4D97-AF65-F5344CB8AC3E}">
        <p14:creationId xmlns:p14="http://schemas.microsoft.com/office/powerpoint/2010/main" val="161811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92636B-62AA-430B-B309-4DF482CA01D0}" type="datetimeFigureOut">
              <a:rPr lang="en-US" smtClean="0"/>
              <a:t>11/3/2016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4B1F8-057B-4D0A-9D62-0B33081409A8}" type="slidenum">
              <a:rPr lang="en-US" smtClean="0"/>
              <a:t>‹#›</a:t>
            </a:fld>
            <a:endParaRPr lang="en-US" dirty="0"/>
          </a:p>
        </p:txBody>
      </p:sp>
    </p:spTree>
    <p:extLst>
      <p:ext uri="{BB962C8B-B14F-4D97-AF65-F5344CB8AC3E}">
        <p14:creationId xmlns:p14="http://schemas.microsoft.com/office/powerpoint/2010/main" val="1314526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jcollard@potawatom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676399"/>
          </a:xfrm>
        </p:spPr>
        <p:txBody>
          <a:bodyPr>
            <a:normAutofit/>
          </a:bodyPr>
          <a:lstStyle/>
          <a:p>
            <a:r>
              <a:rPr lang="en-US" sz="4000" b="1" dirty="0" smtClean="0"/>
              <a:t>Mechanisms for Implementation of  Trade</a:t>
            </a:r>
            <a:endParaRPr lang="en-US" sz="4000" b="1" dirty="0"/>
          </a:p>
        </p:txBody>
      </p:sp>
      <p:sp>
        <p:nvSpPr>
          <p:cNvPr id="3" name="Subtitle 2"/>
          <p:cNvSpPr>
            <a:spLocks noGrp="1"/>
          </p:cNvSpPr>
          <p:nvPr>
            <p:ph type="subTitle" idx="1"/>
          </p:nvPr>
        </p:nvSpPr>
        <p:spPr>
          <a:xfrm>
            <a:off x="1371600" y="2286000"/>
            <a:ext cx="6400800" cy="4343400"/>
          </a:xfrm>
        </p:spPr>
        <p:txBody>
          <a:bodyPr>
            <a:normAutofit lnSpcReduction="10000"/>
          </a:bodyPr>
          <a:lstStyle/>
          <a:p>
            <a:r>
              <a:rPr lang="en-US" dirty="0" smtClean="0"/>
              <a:t>International Inter-Tribal Trade &amp; Investment Organization</a:t>
            </a:r>
          </a:p>
          <a:p>
            <a:r>
              <a:rPr lang="en-US" dirty="0" smtClean="0"/>
              <a:t>Thompson Rivers Law School</a:t>
            </a:r>
          </a:p>
          <a:p>
            <a:r>
              <a:rPr lang="en-US" dirty="0" smtClean="0"/>
              <a:t>Kamloops, BC</a:t>
            </a:r>
          </a:p>
          <a:p>
            <a:r>
              <a:rPr lang="en-US" dirty="0" smtClean="0"/>
              <a:t>November 12, 2016</a:t>
            </a:r>
          </a:p>
          <a:p>
            <a:endParaRPr lang="en-US" dirty="0" smtClean="0"/>
          </a:p>
          <a:p>
            <a:r>
              <a:rPr lang="en-US" sz="2800" dirty="0" smtClean="0"/>
              <a:t>James C. Collard, Ph.D.</a:t>
            </a:r>
          </a:p>
          <a:p>
            <a:r>
              <a:rPr lang="en-US" sz="2800" dirty="0" smtClean="0"/>
              <a:t>Citizen Potawatomi Nation</a:t>
            </a:r>
            <a:endParaRPr lang="en-US" sz="2800" dirty="0"/>
          </a:p>
          <a:p>
            <a:endParaRPr lang="en-US" dirty="0" smtClean="0"/>
          </a:p>
        </p:txBody>
      </p:sp>
    </p:spTree>
    <p:extLst>
      <p:ext uri="{BB962C8B-B14F-4D97-AF65-F5344CB8AC3E}">
        <p14:creationId xmlns:p14="http://schemas.microsoft.com/office/powerpoint/2010/main" val="394317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341438"/>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Currently within the U.S. there are approximately 250 general-purpose zones and over 500 subzones approved.</a:t>
            </a:r>
            <a:endParaRPr lang="en-US" dirty="0"/>
          </a:p>
        </p:txBody>
      </p:sp>
    </p:spTree>
    <p:extLst>
      <p:ext uri="{BB962C8B-B14F-4D97-AF65-F5344CB8AC3E}">
        <p14:creationId xmlns:p14="http://schemas.microsoft.com/office/powerpoint/2010/main" val="2343589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Primary Products</a:t>
            </a:r>
            <a:endParaRPr lang="en-US" dirty="0"/>
          </a:p>
        </p:txBody>
      </p:sp>
      <p:sp>
        <p:nvSpPr>
          <p:cNvPr id="6" name="Content Placeholder 5"/>
          <p:cNvSpPr>
            <a:spLocks noGrp="1"/>
          </p:cNvSpPr>
          <p:nvPr>
            <p:ph idx="1"/>
          </p:nvPr>
        </p:nvSpPr>
        <p:spPr/>
        <p:txBody>
          <a:bodyPr/>
          <a:lstStyle/>
          <a:p>
            <a:r>
              <a:rPr lang="en-US" dirty="0" smtClean="0"/>
              <a:t>The largest industry currently using zone procedures is the petroleum refining industry.  Significant zone manufacturing also occurs in the automotive, electronic, and pharmaceutical product areas.</a:t>
            </a:r>
            <a:endParaRPr lang="en-US" dirty="0"/>
          </a:p>
        </p:txBody>
      </p:sp>
    </p:spTree>
    <p:extLst>
      <p:ext uri="{BB962C8B-B14F-4D97-AF65-F5344CB8AC3E}">
        <p14:creationId xmlns:p14="http://schemas.microsoft.com/office/powerpoint/2010/main" val="1205113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FTZs in U.S. &amp; Canada</a:t>
            </a:r>
            <a:endParaRPr lang="en-US" sz="4000" b="1" dirty="0"/>
          </a:p>
        </p:txBody>
      </p:sp>
      <p:sp>
        <p:nvSpPr>
          <p:cNvPr id="4" name="Content Placeholder 3"/>
          <p:cNvSpPr>
            <a:spLocks noGrp="1"/>
          </p:cNvSpPr>
          <p:nvPr>
            <p:ph sz="half" idx="1"/>
          </p:nvPr>
        </p:nvSpPr>
        <p:spPr/>
        <p:txBody>
          <a:bodyPr>
            <a:normAutofit lnSpcReduction="10000"/>
          </a:bodyPr>
          <a:lstStyle/>
          <a:p>
            <a:r>
              <a:rPr lang="en-US" dirty="0" smtClean="0"/>
              <a:t>U.S</a:t>
            </a:r>
          </a:p>
          <a:p>
            <a:pPr lvl="1"/>
            <a:r>
              <a:rPr lang="en-US" dirty="0" smtClean="0"/>
              <a:t>Duty Deferral</a:t>
            </a:r>
          </a:p>
          <a:p>
            <a:pPr lvl="1"/>
            <a:r>
              <a:rPr lang="en-US" dirty="0" smtClean="0"/>
              <a:t>Duty Reduction</a:t>
            </a:r>
          </a:p>
          <a:p>
            <a:pPr lvl="1"/>
            <a:r>
              <a:rPr lang="en-US" dirty="0" smtClean="0"/>
              <a:t>Duty Elimination</a:t>
            </a:r>
          </a:p>
          <a:p>
            <a:pPr lvl="1"/>
            <a:r>
              <a:rPr lang="en-US" dirty="0" smtClean="0"/>
              <a:t>Bonded Warehouses</a:t>
            </a:r>
          </a:p>
          <a:p>
            <a:pPr lvl="1"/>
            <a:r>
              <a:rPr lang="en-US" dirty="0" smtClean="0"/>
              <a:t>Lower Inventory Costs</a:t>
            </a:r>
          </a:p>
          <a:p>
            <a:pPr lvl="1"/>
            <a:r>
              <a:rPr lang="en-US" dirty="0" smtClean="0"/>
              <a:t>Improved Cash Flow</a:t>
            </a:r>
          </a:p>
          <a:p>
            <a:pPr lvl="1"/>
            <a:r>
              <a:rPr lang="en-US" dirty="0" smtClean="0"/>
              <a:t>Reduced Operating Expenses</a:t>
            </a:r>
          </a:p>
          <a:p>
            <a:pPr lvl="1"/>
            <a:r>
              <a:rPr lang="en-US" dirty="0" smtClean="0"/>
              <a:t>Increased International Competitiveness</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Canada</a:t>
            </a:r>
          </a:p>
          <a:p>
            <a:pPr lvl="1"/>
            <a:r>
              <a:rPr lang="en-US" dirty="0" smtClean="0"/>
              <a:t>Duty Deferral</a:t>
            </a:r>
          </a:p>
          <a:p>
            <a:pPr lvl="1"/>
            <a:r>
              <a:rPr lang="en-US" dirty="0" smtClean="0"/>
              <a:t>Duty Drawback/Refunds</a:t>
            </a:r>
          </a:p>
          <a:p>
            <a:pPr lvl="1"/>
            <a:r>
              <a:rPr lang="en-US" dirty="0" smtClean="0"/>
              <a:t>Duty Elimination</a:t>
            </a:r>
          </a:p>
          <a:p>
            <a:pPr lvl="1"/>
            <a:r>
              <a:rPr lang="en-US" dirty="0" smtClean="0"/>
              <a:t>Bonded Warehouses</a:t>
            </a:r>
          </a:p>
          <a:p>
            <a:pPr lvl="1"/>
            <a:r>
              <a:rPr lang="en-US" dirty="0" smtClean="0"/>
              <a:t>Lower Inventory Costs</a:t>
            </a:r>
          </a:p>
          <a:p>
            <a:pPr lvl="1"/>
            <a:r>
              <a:rPr lang="en-US" dirty="0" smtClean="0"/>
              <a:t>Improved Cash Flow</a:t>
            </a:r>
          </a:p>
          <a:p>
            <a:pPr lvl="1"/>
            <a:r>
              <a:rPr lang="en-US" dirty="0" smtClean="0"/>
              <a:t>Reduced Operating Expenses</a:t>
            </a:r>
          </a:p>
          <a:p>
            <a:pPr lvl="1"/>
            <a:r>
              <a:rPr lang="en-US" dirty="0" smtClean="0"/>
              <a:t>Increased International Competitiveness</a:t>
            </a:r>
          </a:p>
          <a:p>
            <a:pPr lvl="1"/>
            <a:endParaRPr lang="en-US" dirty="0" smtClean="0"/>
          </a:p>
          <a:p>
            <a:pPr lvl="1"/>
            <a:endParaRPr lang="en-US" dirty="0"/>
          </a:p>
        </p:txBody>
      </p:sp>
    </p:spTree>
    <p:extLst>
      <p:ext uri="{BB962C8B-B14F-4D97-AF65-F5344CB8AC3E}">
        <p14:creationId xmlns:p14="http://schemas.microsoft.com/office/powerpoint/2010/main" val="3414297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Canada’s FTZs</a:t>
            </a:r>
            <a:br>
              <a:rPr lang="en-US" dirty="0" smtClean="0"/>
            </a:br>
            <a:r>
              <a:rPr lang="en-US" sz="3600" dirty="0" smtClean="0"/>
              <a:t>(A Few Small Differences)</a:t>
            </a:r>
            <a:endParaRPr lang="en-US" sz="3600" dirty="0"/>
          </a:p>
        </p:txBody>
      </p:sp>
      <p:sp>
        <p:nvSpPr>
          <p:cNvPr id="5" name="Content Placeholder 4"/>
          <p:cNvSpPr>
            <a:spLocks noGrp="1"/>
          </p:cNvSpPr>
          <p:nvPr>
            <p:ph idx="1"/>
          </p:nvPr>
        </p:nvSpPr>
        <p:spPr/>
        <p:txBody>
          <a:bodyPr>
            <a:normAutofit fontScale="92500" lnSpcReduction="20000"/>
          </a:bodyPr>
          <a:lstStyle/>
          <a:p>
            <a:r>
              <a:rPr lang="en-US" dirty="0" smtClean="0"/>
              <a:t>Export Distribution Centre Program: Provides upfront relief of GST(Goods &amp; Services Tax-VAT) on certain imports &amp; domestic purchases.  Must be export-oriented commercial entity that adds only limited value to goods.</a:t>
            </a:r>
          </a:p>
          <a:p>
            <a:r>
              <a:rPr lang="en-US" dirty="0" smtClean="0"/>
              <a:t>Exporters of Processing Services Program: Upfront relief of GST on certain imports.  Goods must belong to non-resident and be re-exported after being processed.</a:t>
            </a:r>
          </a:p>
          <a:p>
            <a:r>
              <a:rPr lang="en-US" dirty="0" smtClean="0"/>
              <a:t>Reference:  https://www.fin.gc.ca/ftz-zf/index-eng.asp.  </a:t>
            </a:r>
            <a:endParaRPr lang="en-US" dirty="0"/>
          </a:p>
        </p:txBody>
      </p:sp>
    </p:spTree>
    <p:extLst>
      <p:ext uri="{BB962C8B-B14F-4D97-AF65-F5344CB8AC3E}">
        <p14:creationId xmlns:p14="http://schemas.microsoft.com/office/powerpoint/2010/main" val="721451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Iron Horse Industrial Park</a:t>
            </a:r>
            <a:br>
              <a:rPr lang="en-US" sz="4000" b="1" dirty="0" smtClean="0"/>
            </a:br>
            <a:r>
              <a:rPr lang="en-US" sz="3200" dirty="0" smtClean="0"/>
              <a:t>(A Platform for Inter-tribal Trade)</a:t>
            </a:r>
            <a:endParaRPr lang="en-US" sz="4000" b="1" dirty="0"/>
          </a:p>
        </p:txBody>
      </p:sp>
      <p:sp>
        <p:nvSpPr>
          <p:cNvPr id="4" name="Content Placeholder 3"/>
          <p:cNvSpPr>
            <a:spLocks noGrp="1"/>
          </p:cNvSpPr>
          <p:nvPr>
            <p:ph sz="half" idx="1"/>
          </p:nvPr>
        </p:nvSpPr>
        <p:spPr/>
        <p:txBody>
          <a:bodyPr>
            <a:normAutofit fontScale="85000" lnSpcReduction="20000"/>
          </a:bodyPr>
          <a:lstStyle/>
          <a:p>
            <a:pPr lvl="0">
              <a:lnSpc>
                <a:spcPct val="120000"/>
              </a:lnSpc>
              <a:buSzPct val="75000"/>
              <a:defRPr sz="1800"/>
            </a:pPr>
            <a:r>
              <a:rPr lang="en-US" b="1" dirty="0">
                <a:latin typeface="Helvetica"/>
                <a:ea typeface="Helvetica"/>
                <a:cs typeface="Helvetica"/>
                <a:sym typeface="Helvetica"/>
              </a:rPr>
              <a:t>LOCATION</a:t>
            </a:r>
            <a:r>
              <a:rPr lang="en-US" sz="3200" b="1" dirty="0">
                <a:latin typeface="Helvetica"/>
                <a:ea typeface="Helvetica"/>
                <a:cs typeface="Helvetica"/>
                <a:sym typeface="Helvetica"/>
              </a:rPr>
              <a:t>:</a:t>
            </a:r>
          </a:p>
          <a:p>
            <a:pPr marL="457200" indent="-457200">
              <a:lnSpc>
                <a:spcPct val="120000"/>
              </a:lnSpc>
              <a:buSzPct val="75000"/>
              <a:defRPr sz="1800"/>
            </a:pPr>
            <a:r>
              <a:rPr lang="en-US" dirty="0">
                <a:latin typeface="Helvetica"/>
                <a:ea typeface="Helvetica"/>
                <a:cs typeface="Helvetica"/>
                <a:sym typeface="Helvetica"/>
              </a:rPr>
              <a:t>400-acre industrial park on Native American trust land</a:t>
            </a:r>
          </a:p>
          <a:p>
            <a:pPr marL="457200" indent="-457200">
              <a:lnSpc>
                <a:spcPct val="120000"/>
              </a:lnSpc>
              <a:buSzPct val="75000"/>
              <a:defRPr sz="1800"/>
            </a:pPr>
            <a:endParaRPr lang="en-US" sz="1800" dirty="0">
              <a:latin typeface="Helvetica"/>
              <a:ea typeface="Helvetica"/>
              <a:cs typeface="Helvetica"/>
              <a:sym typeface="Helvetica"/>
            </a:endParaRPr>
          </a:p>
          <a:p>
            <a:pPr marL="457200" indent="-457200">
              <a:lnSpc>
                <a:spcPct val="120000"/>
              </a:lnSpc>
              <a:buSzPct val="75000"/>
              <a:defRPr sz="1800"/>
            </a:pPr>
            <a:r>
              <a:rPr lang="en-US" dirty="0">
                <a:latin typeface="Helvetica"/>
                <a:ea typeface="Helvetica"/>
                <a:cs typeface="Helvetica"/>
                <a:sym typeface="Helvetica"/>
              </a:rPr>
              <a:t>Located less than 10 miles from Interstate 40 and within 2 miles of US 177</a:t>
            </a:r>
          </a:p>
          <a:p>
            <a:pPr marL="457200" indent="-457200">
              <a:lnSpc>
                <a:spcPct val="120000"/>
              </a:lnSpc>
              <a:buSzPct val="75000"/>
              <a:defRPr sz="1800"/>
            </a:pPr>
            <a:endParaRPr lang="en-US" sz="1800" dirty="0">
              <a:latin typeface="Helvetica"/>
              <a:ea typeface="Helvetica"/>
              <a:cs typeface="Helvetica"/>
              <a:sym typeface="Helvetica"/>
            </a:endParaRPr>
          </a:p>
          <a:p>
            <a:pPr marL="457200" indent="-457200">
              <a:lnSpc>
                <a:spcPct val="120000"/>
              </a:lnSpc>
              <a:buSzPct val="75000"/>
              <a:defRPr sz="1800"/>
            </a:pPr>
            <a:r>
              <a:rPr lang="en-US" dirty="0">
                <a:latin typeface="Helvetica"/>
                <a:ea typeface="Helvetica"/>
                <a:cs typeface="Helvetica"/>
                <a:sym typeface="Helvetica"/>
              </a:rPr>
              <a:t>Immediate rail connection to the Union Pacific Railroad via the AOK Railroad</a:t>
            </a:r>
          </a:p>
          <a:p>
            <a:pPr marL="457200" lvl="0" indent="-457200">
              <a:lnSpc>
                <a:spcPct val="120000"/>
              </a:lnSpc>
              <a:buSzPct val="75000"/>
              <a:defRPr sz="1800"/>
            </a:pPr>
            <a:endParaRPr lang="en-US" u="sng"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Rail-served assembly, industrial, and manufacturing sites in the central U.S.</a:t>
            </a:r>
            <a:endParaRPr lang="en-US" sz="1800" dirty="0">
              <a:latin typeface="Helvetica"/>
              <a:ea typeface="Helvetica"/>
              <a:cs typeface="Helvetica"/>
              <a:sym typeface="Helvetica"/>
            </a:endParaRPr>
          </a:p>
          <a:p>
            <a:pPr marL="457200" lvl="0" indent="-457200">
              <a:lnSpc>
                <a:spcPct val="120000"/>
              </a:lnSpc>
              <a:buSzPct val="75000"/>
              <a:defRPr sz="1800"/>
            </a:pPr>
            <a:endParaRPr lang="en-US" sz="1800" dirty="0">
              <a:latin typeface="Helvetica"/>
              <a:ea typeface="Helvetica"/>
              <a:cs typeface="Helvetica"/>
              <a:sym typeface="Helvetica"/>
            </a:endParaRPr>
          </a:p>
          <a:p>
            <a:pPr marL="457200" indent="-457200">
              <a:lnSpc>
                <a:spcPct val="120000"/>
              </a:lnSpc>
              <a:buSzPct val="75000"/>
              <a:defRPr sz="1800"/>
            </a:pPr>
            <a:r>
              <a:rPr lang="en-US" dirty="0">
                <a:latin typeface="Helvetica"/>
                <a:ea typeface="Helvetica"/>
                <a:cs typeface="Helvetica"/>
                <a:sym typeface="Helvetica"/>
              </a:rPr>
              <a:t>Regional population of over 1 million </a:t>
            </a:r>
            <a:r>
              <a:rPr lang="en-US" dirty="0" smtClean="0">
                <a:latin typeface="Helvetica"/>
                <a:ea typeface="Helvetica"/>
                <a:cs typeface="Helvetica"/>
                <a:sym typeface="Helvetica"/>
              </a:rPr>
              <a:t>people</a:t>
            </a:r>
            <a:endParaRPr lang="en-US" dirty="0"/>
          </a:p>
        </p:txBody>
      </p:sp>
      <p:sp>
        <p:nvSpPr>
          <p:cNvPr id="5" name="Content Placeholder 4"/>
          <p:cNvSpPr>
            <a:spLocks noGrp="1"/>
          </p:cNvSpPr>
          <p:nvPr>
            <p:ph sz="half" idx="2"/>
          </p:nvPr>
        </p:nvSpPr>
        <p:spPr/>
        <p:txBody>
          <a:bodyPr>
            <a:normAutofit fontScale="85000" lnSpcReduction="20000"/>
          </a:bodyPr>
          <a:lstStyle/>
          <a:p>
            <a:pPr lvl="0">
              <a:lnSpc>
                <a:spcPct val="120000"/>
              </a:lnSpc>
              <a:buSzPct val="75000"/>
              <a:defRPr sz="1800"/>
            </a:pPr>
            <a:r>
              <a:rPr lang="en-US" b="1" dirty="0">
                <a:latin typeface="Helvetica"/>
                <a:ea typeface="Helvetica"/>
                <a:cs typeface="Helvetica"/>
                <a:sym typeface="Helvetica"/>
              </a:rPr>
              <a:t>FEATURES</a:t>
            </a:r>
            <a:r>
              <a:rPr lang="en-US" sz="3200" b="1" dirty="0">
                <a:latin typeface="Helvetica"/>
                <a:ea typeface="Helvetica"/>
                <a:cs typeface="Helvetica"/>
                <a:sym typeface="Helvetica"/>
              </a:rPr>
              <a:t>:</a:t>
            </a:r>
          </a:p>
          <a:p>
            <a:pPr marL="457200" lvl="0" indent="-457200">
              <a:lnSpc>
                <a:spcPct val="120000"/>
              </a:lnSpc>
              <a:buSzPct val="75000"/>
              <a:defRPr sz="1800"/>
            </a:pPr>
            <a:r>
              <a:rPr lang="en-US" dirty="0">
                <a:latin typeface="Helvetica"/>
                <a:ea typeface="Helvetica"/>
                <a:cs typeface="Helvetica"/>
                <a:sym typeface="Helvetica"/>
              </a:rPr>
              <a:t>All utilities for light industry, manufacturing, and assembly</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High-Speed telecommunications</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Workforce training</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Build-to-suit</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Favorable lease rates</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Tax and Foreign-Trade Zone incentives</a:t>
            </a:r>
          </a:p>
          <a:p>
            <a:pPr marL="457200" lvl="0" indent="-457200">
              <a:lnSpc>
                <a:spcPct val="120000"/>
              </a:lnSpc>
              <a:buSzPct val="75000"/>
              <a:defRPr sz="1800"/>
            </a:pPr>
            <a:endParaRPr lang="en-US" sz="1800" dirty="0">
              <a:latin typeface="Helvetica"/>
              <a:ea typeface="Helvetica"/>
              <a:cs typeface="Helvetica"/>
              <a:sym typeface="Helvetica"/>
            </a:endParaRPr>
          </a:p>
          <a:p>
            <a:pPr marL="457200" lvl="0" indent="-457200">
              <a:lnSpc>
                <a:spcPct val="120000"/>
              </a:lnSpc>
              <a:buSzPct val="75000"/>
              <a:defRPr sz="1800"/>
            </a:pPr>
            <a:r>
              <a:rPr lang="en-US" dirty="0">
                <a:latin typeface="Helvetica"/>
                <a:ea typeface="Helvetica"/>
                <a:cs typeface="Helvetica"/>
                <a:sym typeface="Helvetica"/>
              </a:rPr>
              <a:t>Financing available</a:t>
            </a:r>
          </a:p>
          <a:p>
            <a:endParaRPr lang="en-US" dirty="0"/>
          </a:p>
        </p:txBody>
      </p:sp>
    </p:spTree>
    <p:extLst>
      <p:ext uri="{BB962C8B-B14F-4D97-AF65-F5344CB8AC3E}">
        <p14:creationId xmlns:p14="http://schemas.microsoft.com/office/powerpoint/2010/main" val="4005179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Iron Horse Authorization</a:t>
            </a:r>
            <a:endParaRPr lang="en-US" sz="4000" b="1" dirty="0"/>
          </a:p>
        </p:txBody>
      </p:sp>
      <p:sp>
        <p:nvSpPr>
          <p:cNvPr id="5" name="Content Placeholder 4"/>
          <p:cNvSpPr>
            <a:spLocks noGrp="1"/>
          </p:cNvSpPr>
          <p:nvPr>
            <p:ph idx="1"/>
          </p:nvPr>
        </p:nvSpPr>
        <p:spPr/>
        <p:txBody>
          <a:bodyPr/>
          <a:lstStyle/>
          <a:p>
            <a:pPr marL="0" indent="0" algn="ctr">
              <a:buNone/>
            </a:pPr>
            <a:r>
              <a:rPr lang="en-US" dirty="0" smtClean="0"/>
              <a:t>A Resolution of the Port Authority of Greater Oklahoma City (FTZ 106)</a:t>
            </a:r>
          </a:p>
          <a:p>
            <a:pPr marL="0" indent="0" algn="ctr">
              <a:buNone/>
            </a:pPr>
            <a:r>
              <a:rPr lang="en-US" dirty="0" smtClean="0"/>
              <a:t>Supporting the Application for a Foreign Trade Zone - </a:t>
            </a:r>
            <a:r>
              <a:rPr lang="en-US" i="1" dirty="0" smtClean="0"/>
              <a:t>Magnet Site</a:t>
            </a:r>
          </a:p>
          <a:p>
            <a:pPr marL="0" indent="0" algn="ctr">
              <a:buNone/>
            </a:pPr>
            <a:r>
              <a:rPr lang="en-US" dirty="0" smtClean="0"/>
              <a:t>At Iron Horse Industrial Park</a:t>
            </a:r>
          </a:p>
          <a:p>
            <a:pPr marL="0" indent="0" algn="ctr">
              <a:buNone/>
            </a:pPr>
            <a:endParaRPr lang="en-US" dirty="0"/>
          </a:p>
          <a:p>
            <a:pPr marL="0" indent="0" algn="ctr">
              <a:buNone/>
            </a:pPr>
            <a:r>
              <a:rPr lang="en-US" dirty="0" smtClean="0"/>
              <a:t>Passed, Approved, and Adopted 15 January 2014</a:t>
            </a:r>
          </a:p>
        </p:txBody>
      </p:sp>
    </p:spTree>
    <p:extLst>
      <p:ext uri="{BB962C8B-B14F-4D97-AF65-F5344CB8AC3E}">
        <p14:creationId xmlns:p14="http://schemas.microsoft.com/office/powerpoint/2010/main" val="1719812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H_COINlogo.png"/>
          <p:cNvPicPr/>
          <p:nvPr/>
        </p:nvPicPr>
        <p:blipFill>
          <a:blip r:embed="rId2">
            <a:extLst/>
          </a:blip>
          <a:stretch>
            <a:fillRect/>
          </a:stretch>
        </p:blipFill>
        <p:spPr>
          <a:xfrm>
            <a:off x="2209800" y="1066800"/>
            <a:ext cx="4271257" cy="4343360"/>
          </a:xfrm>
          <a:prstGeom prst="rect">
            <a:avLst/>
          </a:prstGeom>
          <a:ln w="12700">
            <a:miter lim="400000"/>
          </a:ln>
        </p:spPr>
      </p:pic>
    </p:spTree>
    <p:extLst>
      <p:ext uri="{BB962C8B-B14F-4D97-AF65-F5344CB8AC3E}">
        <p14:creationId xmlns:p14="http://schemas.microsoft.com/office/powerpoint/2010/main" val="2464204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Questions</a:t>
            </a:r>
            <a:endParaRPr lang="en-US" sz="4000" b="1" dirty="0"/>
          </a:p>
        </p:txBody>
      </p:sp>
      <p:sp>
        <p:nvSpPr>
          <p:cNvPr id="3" name="Content Placeholder 2"/>
          <p:cNvSpPr>
            <a:spLocks noGrp="1"/>
          </p:cNvSpPr>
          <p:nvPr>
            <p:ph idx="1"/>
          </p:nvPr>
        </p:nvSpPr>
        <p:spPr/>
        <p:txBody>
          <a:bodyPr/>
          <a:lstStyle/>
          <a:p>
            <a:r>
              <a:rPr lang="en-US" dirty="0" smtClean="0"/>
              <a:t>James C. Collard</a:t>
            </a:r>
          </a:p>
          <a:p>
            <a:r>
              <a:rPr lang="en-US" dirty="0" smtClean="0"/>
              <a:t>405-275-3121</a:t>
            </a:r>
          </a:p>
          <a:p>
            <a:r>
              <a:rPr lang="en-US" dirty="0" smtClean="0"/>
              <a:t>405-919-3986</a:t>
            </a:r>
          </a:p>
          <a:p>
            <a:r>
              <a:rPr lang="en-US" dirty="0" smtClean="0">
                <a:hlinkClick r:id="rId2"/>
              </a:rPr>
              <a:t>jcollard@potawatomi.org</a:t>
            </a:r>
            <a:r>
              <a:rPr lang="en-US" dirty="0" smtClean="0"/>
              <a:t> </a:t>
            </a:r>
            <a:endParaRPr lang="en-US" dirty="0"/>
          </a:p>
        </p:txBody>
      </p:sp>
    </p:spTree>
    <p:extLst>
      <p:ext uri="{BB962C8B-B14F-4D97-AF65-F5344CB8AC3E}">
        <p14:creationId xmlns:p14="http://schemas.microsoft.com/office/powerpoint/2010/main" val="63163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What Do We Mean By Trade?</a:t>
            </a:r>
            <a:endParaRPr lang="en-US" sz="4000" b="1"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Is It Just About The Exchange of Goods, Services, and Capital?</a:t>
            </a:r>
          </a:p>
          <a:p>
            <a:pPr marL="0" indent="0">
              <a:buNone/>
            </a:pPr>
            <a:endParaRPr lang="en-US" dirty="0" smtClean="0"/>
          </a:p>
        </p:txBody>
      </p:sp>
    </p:spTree>
    <p:extLst>
      <p:ext uri="{BB962C8B-B14F-4D97-AF65-F5344CB8AC3E}">
        <p14:creationId xmlns:p14="http://schemas.microsoft.com/office/powerpoint/2010/main" val="1193645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Barriers</a:t>
            </a:r>
            <a:endParaRPr lang="en-US" sz="4000" b="1" dirty="0"/>
          </a:p>
        </p:txBody>
      </p:sp>
      <p:sp>
        <p:nvSpPr>
          <p:cNvPr id="3" name="Content Placeholder 2"/>
          <p:cNvSpPr>
            <a:spLocks noGrp="1"/>
          </p:cNvSpPr>
          <p:nvPr>
            <p:ph idx="1"/>
          </p:nvPr>
        </p:nvSpPr>
        <p:spPr/>
        <p:txBody>
          <a:bodyPr>
            <a:normAutofit lnSpcReduction="10000"/>
          </a:bodyPr>
          <a:lstStyle/>
          <a:p>
            <a:r>
              <a:rPr lang="en-US" dirty="0" smtClean="0"/>
              <a:t>Tariffs</a:t>
            </a:r>
          </a:p>
          <a:p>
            <a:r>
              <a:rPr lang="en-US" dirty="0" smtClean="0"/>
              <a:t>Non-tariff barriers</a:t>
            </a:r>
          </a:p>
          <a:p>
            <a:pPr lvl="1"/>
            <a:r>
              <a:rPr lang="en-US" dirty="0" smtClean="0"/>
              <a:t>Import Licenses</a:t>
            </a:r>
          </a:p>
          <a:p>
            <a:pPr lvl="1"/>
            <a:r>
              <a:rPr lang="en-US" dirty="0" smtClean="0"/>
              <a:t>Import Quotas</a:t>
            </a:r>
          </a:p>
          <a:p>
            <a:pPr lvl="1"/>
            <a:r>
              <a:rPr lang="en-US" dirty="0" smtClean="0"/>
              <a:t>Subsidies</a:t>
            </a:r>
          </a:p>
          <a:p>
            <a:pPr lvl="1"/>
            <a:r>
              <a:rPr lang="en-US" dirty="0" smtClean="0"/>
              <a:t>Embargo</a:t>
            </a:r>
          </a:p>
          <a:p>
            <a:pPr lvl="1"/>
            <a:r>
              <a:rPr lang="en-US" dirty="0" smtClean="0"/>
              <a:t>Currency Fluctuations</a:t>
            </a:r>
          </a:p>
          <a:p>
            <a:pPr lvl="1"/>
            <a:r>
              <a:rPr lang="en-US" dirty="0" smtClean="0"/>
              <a:t>Bureaucracy</a:t>
            </a:r>
          </a:p>
          <a:p>
            <a:pPr lvl="1"/>
            <a:r>
              <a:rPr lang="en-US" dirty="0" smtClean="0"/>
              <a:t>Complexity</a:t>
            </a:r>
          </a:p>
        </p:txBody>
      </p:sp>
    </p:spTree>
    <p:extLst>
      <p:ext uri="{BB962C8B-B14F-4D97-AF65-F5344CB8AC3E}">
        <p14:creationId xmlns:p14="http://schemas.microsoft.com/office/powerpoint/2010/main" val="3870717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Benefits of International </a:t>
            </a:r>
            <a:r>
              <a:rPr lang="en-US" sz="4000" b="1" i="1" dirty="0" smtClean="0"/>
              <a:t>Trade</a:t>
            </a:r>
            <a:endParaRPr lang="en-US" sz="4000" b="1" i="1" dirty="0"/>
          </a:p>
        </p:txBody>
      </p:sp>
      <p:sp>
        <p:nvSpPr>
          <p:cNvPr id="3" name="Content Placeholder 2"/>
          <p:cNvSpPr>
            <a:spLocks noGrp="1"/>
          </p:cNvSpPr>
          <p:nvPr>
            <p:ph idx="1"/>
          </p:nvPr>
        </p:nvSpPr>
        <p:spPr/>
        <p:txBody>
          <a:bodyPr>
            <a:normAutofit fontScale="92500" lnSpcReduction="10000"/>
          </a:bodyPr>
          <a:lstStyle/>
          <a:p>
            <a:r>
              <a:rPr lang="en-US" dirty="0" smtClean="0"/>
              <a:t>Greater Variety of Goods Available</a:t>
            </a:r>
          </a:p>
          <a:p>
            <a:r>
              <a:rPr lang="en-US" dirty="0" smtClean="0"/>
              <a:t>Efficient Allocation &amp; Better Utilization of Resources</a:t>
            </a:r>
          </a:p>
          <a:p>
            <a:r>
              <a:rPr lang="en-US" dirty="0" smtClean="0"/>
              <a:t>Promotes Efficiency in Production</a:t>
            </a:r>
          </a:p>
          <a:p>
            <a:r>
              <a:rPr lang="en-US" dirty="0" smtClean="0"/>
              <a:t>More Employment as Markets Expand</a:t>
            </a:r>
          </a:p>
          <a:p>
            <a:r>
              <a:rPr lang="en-US" dirty="0" smtClean="0"/>
              <a:t>Cheaper Cost</a:t>
            </a:r>
          </a:p>
          <a:p>
            <a:r>
              <a:rPr lang="en-US" dirty="0" smtClean="0"/>
              <a:t>Reduces Trade Fluctuations</a:t>
            </a:r>
          </a:p>
          <a:p>
            <a:r>
              <a:rPr lang="en-US" dirty="0" smtClean="0"/>
              <a:t>Utilization of Surplus Produce</a:t>
            </a:r>
          </a:p>
          <a:p>
            <a:r>
              <a:rPr lang="en-US" dirty="0" smtClean="0"/>
              <a:t>Fosters Peace and Goodwill</a:t>
            </a:r>
            <a:endParaRPr lang="en-US" dirty="0"/>
          </a:p>
        </p:txBody>
      </p:sp>
    </p:spTree>
    <p:extLst>
      <p:ext uri="{BB962C8B-B14F-4D97-AF65-F5344CB8AC3E}">
        <p14:creationId xmlns:p14="http://schemas.microsoft.com/office/powerpoint/2010/main" val="2473157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Foreign Trade Zones</a:t>
            </a:r>
            <a:endParaRPr lang="en-US" sz="4000" b="1" dirty="0"/>
          </a:p>
        </p:txBody>
      </p:sp>
      <p:sp>
        <p:nvSpPr>
          <p:cNvPr id="3" name="Content Placeholder 2"/>
          <p:cNvSpPr>
            <a:spLocks noGrp="1"/>
          </p:cNvSpPr>
          <p:nvPr>
            <p:ph idx="1"/>
          </p:nvPr>
        </p:nvSpPr>
        <p:spPr/>
        <p:txBody>
          <a:bodyPr>
            <a:normAutofit/>
          </a:bodyPr>
          <a:lstStyle/>
          <a:p>
            <a:r>
              <a:rPr lang="en-US" dirty="0" smtClean="0"/>
              <a:t>While No Precise Definition Exists, Generally</a:t>
            </a:r>
          </a:p>
          <a:p>
            <a:endParaRPr lang="en-US" dirty="0" smtClean="0"/>
          </a:p>
          <a:p>
            <a:pPr lvl="1"/>
            <a:r>
              <a:rPr lang="en-US" dirty="0" smtClean="0"/>
              <a:t>An FTZ Is A Specific Location Within A Country That Is Officially Designated for Eligibility for Tariff and Tax Exemptions With Respect To The Purchase or Importation Of Raw Materials, Components, or Finished Goods.</a:t>
            </a:r>
          </a:p>
        </p:txBody>
      </p:sp>
    </p:spTree>
    <p:extLst>
      <p:ext uri="{BB962C8B-B14F-4D97-AF65-F5344CB8AC3E}">
        <p14:creationId xmlns:p14="http://schemas.microsoft.com/office/powerpoint/2010/main" val="1957994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smtClean="0"/>
              <a:t>Public Benefits of FTZs</a:t>
            </a:r>
            <a:endParaRPr lang="en-US" sz="4000" b="1" dirty="0"/>
          </a:p>
        </p:txBody>
      </p:sp>
      <p:sp>
        <p:nvSpPr>
          <p:cNvPr id="6" name="Content Placeholder 5"/>
          <p:cNvSpPr>
            <a:spLocks noGrp="1"/>
          </p:cNvSpPr>
          <p:nvPr>
            <p:ph idx="1"/>
          </p:nvPr>
        </p:nvSpPr>
        <p:spPr/>
        <p:txBody>
          <a:bodyPr/>
          <a:lstStyle/>
          <a:p>
            <a:r>
              <a:rPr lang="en-US" dirty="0" smtClean="0"/>
              <a:t>Help Facilitate and Expedite International Trade</a:t>
            </a:r>
          </a:p>
          <a:p>
            <a:r>
              <a:rPr lang="en-US" dirty="0" smtClean="0"/>
              <a:t>Encourage and Facilitate Exports</a:t>
            </a:r>
          </a:p>
          <a:p>
            <a:r>
              <a:rPr lang="en-US" dirty="0" smtClean="0"/>
              <a:t>Help Attract Offshore Activity &amp; Encourage Retention of Domestic Activity</a:t>
            </a:r>
          </a:p>
          <a:p>
            <a:r>
              <a:rPr lang="en-US" dirty="0" smtClean="0"/>
              <a:t>Assist state/local/tribal economic development efforts</a:t>
            </a:r>
          </a:p>
          <a:p>
            <a:r>
              <a:rPr lang="en-US" dirty="0" smtClean="0"/>
              <a:t>Help Create Employment Opportunities</a:t>
            </a:r>
            <a:endParaRPr lang="en-US" dirty="0"/>
          </a:p>
        </p:txBody>
      </p:sp>
    </p:spTree>
    <p:extLst>
      <p:ext uri="{BB962C8B-B14F-4D97-AF65-F5344CB8AC3E}">
        <p14:creationId xmlns:p14="http://schemas.microsoft.com/office/powerpoint/2010/main" val="272211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Benefits to the Zone User</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t>Duty Exemption:  No duties on or quota charges on re-exports.</a:t>
            </a:r>
          </a:p>
          <a:p>
            <a:r>
              <a:rPr lang="en-US" dirty="0" smtClean="0"/>
              <a:t>Duty Deferral: Customs duties and federal excise tax deferred on imports.</a:t>
            </a:r>
          </a:p>
          <a:p>
            <a:r>
              <a:rPr lang="en-US" dirty="0" smtClean="0"/>
              <a:t>Inverted Tariff: If production results in a finished product that has a lower duty rate than the rates on foreign inputs (inverted tariff), the finished product may be entered at the duty rate that applies to its condition as it leaves the zone.</a:t>
            </a:r>
          </a:p>
          <a:p>
            <a:r>
              <a:rPr lang="en-US" dirty="0" smtClean="0"/>
              <a:t>Logistical Benefits: Access to streamlined customs procedures.</a:t>
            </a:r>
          </a:p>
          <a:p>
            <a:r>
              <a:rPr lang="en-US" dirty="0" smtClean="0"/>
              <a:t>Other Benefits: Foreign goods &amp; domestic goods held for export are exempt from state/local inventory taxes.</a:t>
            </a:r>
            <a:endParaRPr lang="en-US" dirty="0"/>
          </a:p>
        </p:txBody>
      </p:sp>
    </p:spTree>
    <p:extLst>
      <p:ext uri="{BB962C8B-B14F-4D97-AF65-F5344CB8AC3E}">
        <p14:creationId xmlns:p14="http://schemas.microsoft.com/office/powerpoint/2010/main" val="3480252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Permitted Activity in FTZs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Merchandise may be assembled, exhibited, cleaned, manipulated, manufactured, mixed, processed, relabeled, repackaged, repaired, salvaged, sampled, stored, tested, displayed, and destroyed.</a:t>
            </a:r>
          </a:p>
          <a:p>
            <a:r>
              <a:rPr lang="en-US" dirty="0" smtClean="0"/>
              <a:t>Production activity must be specifically authorized by the FTZ Board.  (Production activity is defined as activity involving the substantial transformation of a foreign article or activity involving a change in the condition of the article which results in a </a:t>
            </a:r>
            <a:r>
              <a:rPr lang="en-US" i="1" dirty="0" smtClean="0"/>
              <a:t>change in the customs classification</a:t>
            </a:r>
            <a:r>
              <a:rPr lang="en-US" dirty="0" smtClean="0"/>
              <a:t> of the article or in its eligibility for entry for consumption.)</a:t>
            </a:r>
          </a:p>
          <a:p>
            <a:r>
              <a:rPr lang="en-US" dirty="0" smtClean="0"/>
              <a:t>Retail trade is </a:t>
            </a:r>
            <a:r>
              <a:rPr lang="en-US" u="sng" dirty="0" smtClean="0"/>
              <a:t>prohibited</a:t>
            </a:r>
            <a:r>
              <a:rPr lang="en-US" dirty="0" smtClean="0"/>
              <a:t> in zones.</a:t>
            </a:r>
            <a:endParaRPr lang="en-US" dirty="0"/>
          </a:p>
        </p:txBody>
      </p:sp>
    </p:spTree>
    <p:extLst>
      <p:ext uri="{BB962C8B-B14F-4D97-AF65-F5344CB8AC3E}">
        <p14:creationId xmlns:p14="http://schemas.microsoft.com/office/powerpoint/2010/main" val="2647790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Permitted Merchandise</a:t>
            </a:r>
            <a:endParaRPr lang="en-US" dirty="0"/>
          </a:p>
        </p:txBody>
      </p:sp>
      <p:sp>
        <p:nvSpPr>
          <p:cNvPr id="3" name="Content Placeholder 2"/>
          <p:cNvSpPr>
            <a:spLocks noGrp="1"/>
          </p:cNvSpPr>
          <p:nvPr>
            <p:ph idx="1"/>
          </p:nvPr>
        </p:nvSpPr>
        <p:spPr/>
        <p:txBody>
          <a:bodyPr/>
          <a:lstStyle/>
          <a:p>
            <a:r>
              <a:rPr lang="en-US" dirty="0" smtClean="0"/>
              <a:t>Any merchandise that is not prohibited from entry into the territory of the U.S. may be admitted to a zone.</a:t>
            </a:r>
          </a:p>
          <a:p>
            <a:r>
              <a:rPr lang="en-US" dirty="0" smtClean="0"/>
              <a:t>If applicable, import licenses or permits from other governmental agencies may still be required to bring the merchandise into the zone.</a:t>
            </a:r>
            <a:endParaRPr lang="en-US" dirty="0"/>
          </a:p>
        </p:txBody>
      </p:sp>
    </p:spTree>
    <p:extLst>
      <p:ext uri="{BB962C8B-B14F-4D97-AF65-F5344CB8AC3E}">
        <p14:creationId xmlns:p14="http://schemas.microsoft.com/office/powerpoint/2010/main" val="3485476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728</Words>
  <Application>Microsoft Office PowerPoint</Application>
  <PresentationFormat>On-screen Show (4:3)</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Mechanisms for Implementation of  Trade</vt:lpstr>
      <vt:lpstr>What Do We Mean By Trade?</vt:lpstr>
      <vt:lpstr>Barriers</vt:lpstr>
      <vt:lpstr>Benefits of International Trade</vt:lpstr>
      <vt:lpstr>Foreign Trade Zones</vt:lpstr>
      <vt:lpstr>Public Benefits of FTZs</vt:lpstr>
      <vt:lpstr>Benefits to the Zone User</vt:lpstr>
      <vt:lpstr>Permitted Activity in FTZs</vt:lpstr>
      <vt:lpstr>Types of Permitted Merchandise</vt:lpstr>
      <vt:lpstr>         Currently within the U.S. there are approximately 250 general-purpose zones and over 500 subzones approved.</vt:lpstr>
      <vt:lpstr>Primary Products</vt:lpstr>
      <vt:lpstr>FTZs in U.S. &amp; Canada</vt:lpstr>
      <vt:lpstr>Canada’s FTZs (A Few Small Differences)</vt:lpstr>
      <vt:lpstr>Iron Horse Industrial Park (A Platform for Inter-tribal Trade)</vt:lpstr>
      <vt:lpstr>Iron Horse Authorization</vt:lpstr>
      <vt:lpstr>PowerPoint Presentation</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Mechanisms for Implementing Trade</dc:title>
  <dc:creator>Jim Collard</dc:creator>
  <cp:lastModifiedBy>Jim Collard</cp:lastModifiedBy>
  <cp:revision>25</cp:revision>
  <dcterms:created xsi:type="dcterms:W3CDTF">2016-11-02T19:44:11Z</dcterms:created>
  <dcterms:modified xsi:type="dcterms:W3CDTF">2016-11-03T20:41:35Z</dcterms:modified>
</cp:coreProperties>
</file>