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 id="2147483998" r:id="rId2"/>
    <p:sldMasterId id="2147484010" r:id="rId3"/>
    <p:sldMasterId id="2147483986" r:id="rId4"/>
    <p:sldMasterId id="2147484022" r:id="rId5"/>
  </p:sldMasterIdLst>
  <p:notesMasterIdLst>
    <p:notesMasterId r:id="rId56"/>
  </p:notesMasterIdLst>
  <p:handoutMasterIdLst>
    <p:handoutMasterId r:id="rId57"/>
  </p:handoutMasterIdLst>
  <p:sldIdLst>
    <p:sldId id="256" r:id="rId6"/>
    <p:sldId id="261" r:id="rId7"/>
    <p:sldId id="259" r:id="rId8"/>
    <p:sldId id="285" r:id="rId9"/>
    <p:sldId id="262" r:id="rId10"/>
    <p:sldId id="263" r:id="rId11"/>
    <p:sldId id="291" r:id="rId12"/>
    <p:sldId id="268" r:id="rId13"/>
    <p:sldId id="294" r:id="rId14"/>
    <p:sldId id="277" r:id="rId15"/>
    <p:sldId id="279" r:id="rId16"/>
    <p:sldId id="295" r:id="rId17"/>
    <p:sldId id="293" r:id="rId18"/>
    <p:sldId id="290" r:id="rId19"/>
    <p:sldId id="271" r:id="rId20"/>
    <p:sldId id="269" r:id="rId21"/>
    <p:sldId id="273" r:id="rId22"/>
    <p:sldId id="275" r:id="rId23"/>
    <p:sldId id="274" r:id="rId24"/>
    <p:sldId id="272" r:id="rId25"/>
    <p:sldId id="276" r:id="rId26"/>
    <p:sldId id="292" r:id="rId27"/>
    <p:sldId id="260" r:id="rId28"/>
    <p:sldId id="296" r:id="rId29"/>
    <p:sldId id="297" r:id="rId30"/>
    <p:sldId id="298" r:id="rId31"/>
    <p:sldId id="299" r:id="rId32"/>
    <p:sldId id="300" r:id="rId33"/>
    <p:sldId id="301" r:id="rId34"/>
    <p:sldId id="302" r:id="rId35"/>
    <p:sldId id="303"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8" autoAdjust="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1992"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C3732B3-4D63-47DD-93EE-900DF568EE58}" type="datetimeFigureOut">
              <a:rPr lang="en-US" smtClean="0"/>
              <a:t>11/10/2016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53C6770-C814-4644-91F0-425894E6560D}" type="slidenum">
              <a:rPr lang="en-US" smtClean="0"/>
              <a:t>‹#›</a:t>
            </a:fld>
            <a:endParaRPr lang="en-US"/>
          </a:p>
        </p:txBody>
      </p:sp>
    </p:spTree>
    <p:extLst>
      <p:ext uri="{BB962C8B-B14F-4D97-AF65-F5344CB8AC3E}">
        <p14:creationId xmlns:p14="http://schemas.microsoft.com/office/powerpoint/2010/main" val="2578157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6358ECB-D0F5-46E7-8F64-E73D12C0A15B}" type="datetimeFigureOut">
              <a:rPr lang="en-CA" smtClean="0"/>
              <a:t>10/11/2016</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8F0ECBD-BD08-413D-B237-D80EF0F27412}" type="slidenum">
              <a:rPr lang="en-CA" smtClean="0"/>
              <a:t>‹#›</a:t>
            </a:fld>
            <a:endParaRPr lang="en-CA"/>
          </a:p>
        </p:txBody>
      </p:sp>
    </p:spTree>
    <p:extLst>
      <p:ext uri="{BB962C8B-B14F-4D97-AF65-F5344CB8AC3E}">
        <p14:creationId xmlns:p14="http://schemas.microsoft.com/office/powerpoint/2010/main" val="232350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82879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a:buChar cha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6998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a:buChar cha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0426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a:buChar cha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491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lvl="0" indent="-171450">
              <a:buFont typeface="Arial"/>
              <a:buChar char="•"/>
            </a:pPr>
            <a:r>
              <a:rPr lang="en-CA" sz="1200" i="1" kern="1200" dirty="0">
                <a:solidFill>
                  <a:schemeClr val="tx1"/>
                </a:solidFill>
                <a:effectLst/>
                <a:latin typeface="+mn-lt"/>
                <a:ea typeface="+mn-ea"/>
                <a:cs typeface="+mn-cs"/>
              </a:rPr>
              <a:t>Network linkages (83% of Cando respondents report positive impact)</a:t>
            </a:r>
            <a:r>
              <a:rPr lang="en-CA" sz="1200" i="0" kern="1200" baseline="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(39% ‘some’, 23% ‘significant’, and 21% ‘very significant’)</a:t>
            </a:r>
            <a:endParaRPr lang="en-CA" sz="1200" kern="1200" dirty="0">
              <a:solidFill>
                <a:schemeClr val="tx1"/>
              </a:solidFill>
              <a:effectLst/>
              <a:latin typeface="+mn-lt"/>
              <a:ea typeface="+mn-ea"/>
              <a:cs typeface="+mn-cs"/>
            </a:endParaRPr>
          </a:p>
          <a:p>
            <a:pPr marL="171450" lvl="0" indent="-171450">
              <a:buFont typeface="Arial"/>
              <a:buChar char="•"/>
            </a:pPr>
            <a:r>
              <a:rPr lang="en-CA" sz="1200" i="1" kern="1200" dirty="0">
                <a:solidFill>
                  <a:schemeClr val="tx1"/>
                </a:solidFill>
                <a:effectLst/>
                <a:latin typeface="+mn-lt"/>
                <a:ea typeface="+mn-ea"/>
                <a:cs typeface="+mn-cs"/>
              </a:rPr>
              <a:t>Network linkages (89% of Certification</a:t>
            </a:r>
            <a:r>
              <a:rPr lang="en-CA" sz="1200" i="1" kern="1200" baseline="0" dirty="0">
                <a:solidFill>
                  <a:schemeClr val="tx1"/>
                </a:solidFill>
                <a:effectLst/>
                <a:latin typeface="+mn-lt"/>
                <a:ea typeface="+mn-ea"/>
                <a:cs typeface="+mn-cs"/>
              </a:rPr>
              <a:t> Program </a:t>
            </a:r>
            <a:r>
              <a:rPr lang="en-CA" sz="1200" i="1" kern="1200" dirty="0">
                <a:solidFill>
                  <a:schemeClr val="tx1"/>
                </a:solidFill>
                <a:effectLst/>
                <a:latin typeface="+mn-lt"/>
                <a:ea typeface="+mn-ea"/>
                <a:cs typeface="+mn-cs"/>
              </a:rPr>
              <a:t>respondents report positive impact)</a:t>
            </a:r>
            <a:r>
              <a:rPr lang="en-CA" sz="1200" i="0" kern="1200" baseline="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(32% ‘some’, 38% ‘significant’, and 19% ‘very significant’)</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pPr marL="171450" lvl="0" indent="-171450">
              <a:buFont typeface="Arial"/>
              <a:buChar char="•"/>
            </a:pPr>
            <a:r>
              <a:rPr lang="en-CA" sz="1200" i="1" kern="1200" dirty="0">
                <a:solidFill>
                  <a:schemeClr val="tx1"/>
                </a:solidFill>
                <a:effectLst/>
                <a:latin typeface="+mn-lt"/>
                <a:ea typeface="+mn-ea"/>
                <a:cs typeface="+mn-cs"/>
              </a:rPr>
              <a:t>Aboriginal knowledge (79% of Cando respondents report positive impact)(40% ‘some’, 27% ‘significant’, and 12% ‘very significant’)</a:t>
            </a:r>
            <a:endParaRPr lang="en-CA" sz="1200" i="0" kern="1200" dirty="0">
              <a:solidFill>
                <a:schemeClr val="tx1"/>
              </a:solidFill>
              <a:effectLst/>
              <a:latin typeface="+mn-lt"/>
              <a:ea typeface="+mn-ea"/>
              <a:cs typeface="+mn-cs"/>
            </a:endParaRPr>
          </a:p>
          <a:p>
            <a:pPr marL="171450" lvl="0" indent="-171450">
              <a:buFont typeface="Arial"/>
              <a:buChar char="•"/>
            </a:pPr>
            <a:r>
              <a:rPr lang="en-CA" sz="1200" i="1" kern="1200" dirty="0">
                <a:solidFill>
                  <a:schemeClr val="tx1"/>
                </a:solidFill>
                <a:effectLst/>
                <a:latin typeface="+mn-lt"/>
                <a:ea typeface="+mn-ea"/>
                <a:cs typeface="+mn-cs"/>
              </a:rPr>
              <a:t>Aboriginal knowledge (88% of Certification Program respondents report positive impact)</a:t>
            </a:r>
            <a:r>
              <a:rPr lang="en-CA" sz="1200" i="0" kern="1200" baseline="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(40% ‘some’, 27% ‘significant’, and 21% ‘very significant’)</a:t>
            </a:r>
            <a:endParaRPr lang="en-CA" sz="1200" kern="1200" dirty="0">
              <a:solidFill>
                <a:schemeClr val="tx1"/>
              </a:solidFill>
              <a:effectLst/>
              <a:latin typeface="+mn-lt"/>
              <a:ea typeface="+mn-ea"/>
              <a:cs typeface="+mn-cs"/>
            </a:endParaRPr>
          </a:p>
          <a:p>
            <a:endParaRPr lang="en-US" dirty="0"/>
          </a:p>
          <a:p>
            <a:pPr marL="171450" lvl="0" indent="-171450">
              <a:buFont typeface="Arial"/>
              <a:buChar char="•"/>
            </a:pPr>
            <a:r>
              <a:rPr lang="en-CA" sz="1200" i="1" kern="1200" dirty="0">
                <a:solidFill>
                  <a:schemeClr val="tx1"/>
                </a:solidFill>
                <a:effectLst/>
                <a:latin typeface="+mn-lt"/>
                <a:ea typeface="+mn-ea"/>
                <a:cs typeface="+mn-cs"/>
              </a:rPr>
              <a:t>Strategic capabilities (73% of Cando respondents report positive impact)</a:t>
            </a:r>
            <a:r>
              <a:rPr lang="en-CA" sz="1200" i="0" kern="1200" baseline="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(46% ‘some’, 18% ‘significant’, and 9% ‘very significant’)</a:t>
            </a:r>
          </a:p>
          <a:p>
            <a:pPr marL="171450" lvl="0" indent="-171450">
              <a:buFont typeface="Arial"/>
              <a:buChar char="•"/>
            </a:pPr>
            <a:r>
              <a:rPr lang="en-CA" sz="1200" i="1" kern="1200" dirty="0">
                <a:solidFill>
                  <a:schemeClr val="tx1"/>
                </a:solidFill>
                <a:effectLst/>
                <a:latin typeface="+mn-lt"/>
                <a:ea typeface="+mn-ea"/>
                <a:cs typeface="+mn-cs"/>
              </a:rPr>
              <a:t>Strategic capabilities (88% of Certification Program respondents report positive impact)</a:t>
            </a:r>
            <a:r>
              <a:rPr lang="en-CA" sz="1200" i="0" kern="1200" baseline="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(37% ‘some’, 35% ‘significant’, and 16% ‘very significant’)</a:t>
            </a:r>
            <a:endParaRPr lang="en-US" dirty="0"/>
          </a:p>
          <a:p>
            <a:endParaRPr lang="en-US" dirty="0"/>
          </a:p>
          <a:p>
            <a:pPr marL="171450" lvl="0" indent="-171450">
              <a:buFont typeface="Arial"/>
              <a:buChar char="•"/>
            </a:pPr>
            <a:r>
              <a:rPr lang="en-CA" sz="1200" i="1" kern="1200" dirty="0">
                <a:solidFill>
                  <a:schemeClr val="tx1"/>
                </a:solidFill>
                <a:effectLst/>
                <a:latin typeface="+mn-lt"/>
                <a:ea typeface="+mn-ea"/>
                <a:cs typeface="+mn-cs"/>
              </a:rPr>
              <a:t>Cando respondents whose communities are in the Learning culture, Innovation, or Integration stage of community development attribute greater average impact to Cando on their knowledge and capabilities than those whose communities are in, or below, the Vision stage of community development, based on the Communities Matrix (significant at the 99% confidence level).</a:t>
            </a:r>
            <a:r>
              <a:rPr lang="en-CA"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CA" sz="1200" i="1"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200" i="1" kern="1200" dirty="0">
                <a:solidFill>
                  <a:schemeClr val="tx1"/>
                </a:solidFill>
                <a:effectLst/>
                <a:latin typeface="+mn-lt"/>
                <a:ea typeface="+mn-ea"/>
                <a:cs typeface="+mn-cs"/>
              </a:rPr>
              <a:t>Certification Program respondents whose communities are in the Learning culture, Innovation, or Integration stage of community development attribute greater average impact to the Certification Program on their knowledge and capabilities than those whose communities are in the Vision, Strategic, or Simple planning stage of community development, based on the Communities Matrix (significant at the 99% confidence level).</a:t>
            </a:r>
            <a:r>
              <a:rPr lang="en-CA" dirty="0">
                <a:effectLst/>
              </a:rPr>
              <a:t> </a:t>
            </a:r>
            <a:endParaRPr lang="en-CA"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19075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a:buChar char="•"/>
            </a:pPr>
            <a:r>
              <a:rPr lang="en-CA" sz="1200" i="1" kern="1200" dirty="0">
                <a:solidFill>
                  <a:schemeClr val="tx1"/>
                </a:solidFill>
                <a:effectLst/>
                <a:latin typeface="+mn-lt"/>
                <a:ea typeface="+mn-ea"/>
                <a:cs typeface="+mn-cs"/>
              </a:rPr>
              <a:t>Investments received</a:t>
            </a:r>
            <a:r>
              <a:rPr lang="en-CA" sz="1200" kern="1200" dirty="0">
                <a:solidFill>
                  <a:schemeClr val="tx1"/>
                </a:solidFill>
                <a:effectLst/>
                <a:latin typeface="+mn-lt"/>
                <a:ea typeface="+mn-ea"/>
                <a:cs typeface="+mn-cs"/>
              </a:rPr>
              <a:t> (49% of Cando respondents report positive impact) </a:t>
            </a:r>
            <a:r>
              <a:rPr lang="en-CA" sz="1200" i="1" kern="1200" dirty="0">
                <a:solidFill>
                  <a:schemeClr val="tx1"/>
                </a:solidFill>
                <a:effectLst/>
                <a:latin typeface="+mn-lt"/>
                <a:ea typeface="+mn-ea"/>
                <a:cs typeface="+mn-cs"/>
              </a:rPr>
              <a:t>(22% ‘some’, 22% ‘significant’, and 5% ‘very significant’)</a:t>
            </a:r>
            <a:endParaRPr lang="en-CA" sz="1200" kern="1200" dirty="0">
              <a:solidFill>
                <a:schemeClr val="tx1"/>
              </a:solidFill>
              <a:effectLst/>
              <a:latin typeface="+mn-lt"/>
              <a:ea typeface="+mn-ea"/>
              <a:cs typeface="+mn-cs"/>
            </a:endParaRPr>
          </a:p>
          <a:p>
            <a:pPr marL="171450" lvl="0" indent="-171450">
              <a:buFont typeface="Arial"/>
              <a:buChar char="•"/>
            </a:pPr>
            <a:r>
              <a:rPr lang="en-CA" sz="1200" i="1" kern="1200" dirty="0">
                <a:solidFill>
                  <a:schemeClr val="tx1"/>
                </a:solidFill>
                <a:effectLst/>
                <a:latin typeface="+mn-lt"/>
                <a:ea typeface="+mn-ea"/>
                <a:cs typeface="+mn-cs"/>
              </a:rPr>
              <a:t>Investments received</a:t>
            </a:r>
            <a:r>
              <a:rPr lang="en-CA" sz="1200" kern="1200" dirty="0">
                <a:solidFill>
                  <a:schemeClr val="tx1"/>
                </a:solidFill>
                <a:effectLst/>
                <a:latin typeface="+mn-lt"/>
                <a:ea typeface="+mn-ea"/>
                <a:cs typeface="+mn-cs"/>
              </a:rPr>
              <a:t> (85% of Certification Program respondents report positive impact) </a:t>
            </a:r>
            <a:r>
              <a:rPr lang="en-CA" sz="1200" i="1" kern="1200" dirty="0">
                <a:solidFill>
                  <a:schemeClr val="tx1"/>
                </a:solidFill>
                <a:effectLst/>
                <a:latin typeface="+mn-lt"/>
                <a:ea typeface="+mn-ea"/>
                <a:cs typeface="+mn-cs"/>
              </a:rPr>
              <a:t>(31% ‘some’, 39% ‘significant’, and 15% ‘very significant’)</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pPr marL="171450" lvl="0" indent="-171450">
              <a:buFont typeface="Arial"/>
              <a:buChar char="•"/>
            </a:pPr>
            <a:r>
              <a:rPr lang="en-CA" sz="1200" i="1" kern="1200" dirty="0">
                <a:solidFill>
                  <a:schemeClr val="tx1"/>
                </a:solidFill>
                <a:effectLst/>
                <a:latin typeface="+mn-lt"/>
                <a:ea typeface="+mn-ea"/>
                <a:cs typeface="+mn-cs"/>
              </a:rPr>
              <a:t>Community engagement</a:t>
            </a:r>
            <a:r>
              <a:rPr lang="en-CA" sz="1200" kern="1200" dirty="0">
                <a:solidFill>
                  <a:schemeClr val="tx1"/>
                </a:solidFill>
                <a:effectLst/>
                <a:latin typeface="+mn-lt"/>
                <a:ea typeface="+mn-ea"/>
                <a:cs typeface="+mn-cs"/>
              </a:rPr>
              <a:t> (64% of Cando respondents report positive impact) </a:t>
            </a:r>
            <a:r>
              <a:rPr lang="en-CA" sz="1200" i="1" kern="1200" dirty="0">
                <a:solidFill>
                  <a:schemeClr val="tx1"/>
                </a:solidFill>
                <a:effectLst/>
                <a:latin typeface="+mn-lt"/>
                <a:ea typeface="+mn-ea"/>
                <a:cs typeface="+mn-cs"/>
              </a:rPr>
              <a:t>(40% ‘some’, 22% ‘significant’, and 2% ‘very significant’)</a:t>
            </a:r>
            <a:endParaRPr lang="en-CA" sz="1200" kern="1200" dirty="0">
              <a:solidFill>
                <a:schemeClr val="tx1"/>
              </a:solidFill>
              <a:effectLst/>
              <a:latin typeface="+mn-lt"/>
              <a:ea typeface="+mn-ea"/>
              <a:cs typeface="+mn-cs"/>
            </a:endParaRPr>
          </a:p>
          <a:p>
            <a:pPr marL="171450" lvl="0" indent="-171450">
              <a:buFont typeface="Arial"/>
              <a:buChar char="•"/>
            </a:pPr>
            <a:r>
              <a:rPr lang="en-CA" sz="1200" i="1" kern="1200" dirty="0">
                <a:solidFill>
                  <a:schemeClr val="tx1"/>
                </a:solidFill>
                <a:effectLst/>
                <a:latin typeface="+mn-lt"/>
                <a:ea typeface="+mn-ea"/>
                <a:cs typeface="+mn-cs"/>
              </a:rPr>
              <a:t>Community engagement</a:t>
            </a:r>
            <a:r>
              <a:rPr lang="en-CA" sz="1200" kern="1200" dirty="0">
                <a:solidFill>
                  <a:schemeClr val="tx1"/>
                </a:solidFill>
                <a:effectLst/>
                <a:latin typeface="+mn-lt"/>
                <a:ea typeface="+mn-ea"/>
                <a:cs typeface="+mn-cs"/>
              </a:rPr>
              <a:t> (89% of Certification Program respondents report positive impact) </a:t>
            </a:r>
            <a:r>
              <a:rPr lang="en-CA" sz="1200" i="1" kern="1200" dirty="0">
                <a:solidFill>
                  <a:schemeClr val="tx1"/>
                </a:solidFill>
                <a:effectLst/>
                <a:latin typeface="+mn-lt"/>
                <a:ea typeface="+mn-ea"/>
                <a:cs typeface="+mn-cs"/>
              </a:rPr>
              <a:t>(46% ‘some’, 32% ‘significant’, and 11% ‘very significant’)</a:t>
            </a:r>
            <a:endParaRPr lang="en-CA" sz="1200" kern="1200" dirty="0">
              <a:solidFill>
                <a:schemeClr val="tx1"/>
              </a:solidFill>
              <a:effectLst/>
              <a:latin typeface="+mn-lt"/>
              <a:ea typeface="+mn-ea"/>
              <a:cs typeface="+mn-cs"/>
            </a:endParaRPr>
          </a:p>
          <a:p>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200" i="1" kern="1200" dirty="0">
                <a:solidFill>
                  <a:schemeClr val="tx1"/>
                </a:solidFill>
                <a:effectLst/>
                <a:latin typeface="+mn-lt"/>
                <a:ea typeface="+mn-ea"/>
                <a:cs typeface="+mn-cs"/>
              </a:rPr>
              <a:t>Cando respondents whose communities are in the Learning culture, Innovation, Integration, Vision, Strategic, or Simple planning stage of community development attribute greater average impact to Cando on their performance than those whose communities are in, or below, the Coping stage of community development, based on the Communities Matrix (significant at the 99% confidence level).</a:t>
            </a:r>
            <a:endParaRPr lang="en-CA" sz="1200" i="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CA" sz="1200" i="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200" i="1" kern="1200" dirty="0">
                <a:solidFill>
                  <a:schemeClr val="tx1"/>
                </a:solidFill>
                <a:effectLst/>
                <a:latin typeface="+mn-lt"/>
                <a:ea typeface="+mn-ea"/>
                <a:cs typeface="+mn-cs"/>
              </a:rPr>
              <a:t>Certification Program respondents whose communities are in the Learning culture, Innovation, Integration, Vision, Strategic, or Simple planning stage of community development attribute greater average impact to the Certification Program on their performance than those whose communities are in, or below, the Coping stage of community development, based on the Communities Matrix (significant at least at the 95% confidence level).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25351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818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93864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3734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increase their overall impact on EDOs</a:t>
            </a:r>
            <a:r>
              <a:rPr lang="en-US" baseline="0" dirty="0"/>
              <a:t> Cando could increase awareness of, and participation in, their PD training programs.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8845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Overall the impact</a:t>
            </a:r>
            <a:r>
              <a:rPr lang="en-US" baseline="0" dirty="0"/>
              <a:t> of Cando / Certification Program on respondents’ ability to raise capital is low (44% report positive impact), which may explain why community revenues performance is low.  Additional training and increased emphasis on helping EDOs secure funds for their communities may help to increase the overall socio-economic position of the communities.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9982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34190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8078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3270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a:buNone/>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0929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a:buNone/>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858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a:buChar char="•"/>
            </a:pPr>
            <a:r>
              <a:rPr lang="en-CA" sz="1200" i="1" kern="1200" dirty="0">
                <a:solidFill>
                  <a:schemeClr val="tx1"/>
                </a:solidFill>
                <a:effectLst/>
                <a:latin typeface="+mn-lt"/>
                <a:ea typeface="+mn-ea"/>
                <a:cs typeface="+mn-cs"/>
              </a:rPr>
              <a:t>35% of Cando respondents, and 44% of Certification Program respondents report that their communities are in, or beyond, the integration stage of community development. </a:t>
            </a:r>
            <a:endParaRPr lang="en-CA" sz="1200" kern="1200" dirty="0">
              <a:solidFill>
                <a:schemeClr val="tx1"/>
              </a:solidFill>
              <a:effectLst/>
              <a:latin typeface="+mn-lt"/>
              <a:ea typeface="+mn-ea"/>
              <a:cs typeface="+mn-cs"/>
            </a:endParaRPr>
          </a:p>
          <a:p>
            <a:endParaRPr lang="en-US" dirty="0"/>
          </a:p>
          <a:p>
            <a:r>
              <a:rPr lang="en-CA" sz="1200" b="1" kern="1200" dirty="0">
                <a:solidFill>
                  <a:schemeClr val="tx1"/>
                </a:solidFill>
                <a:effectLst/>
                <a:latin typeface="+mn-lt"/>
                <a:ea typeface="+mn-ea"/>
                <a:cs typeface="+mn-cs"/>
                <a:sym typeface="Webdings"/>
              </a:rPr>
              <a:t></a:t>
            </a:r>
            <a:r>
              <a:rPr lang="en-CA" sz="1200" b="1" kern="1200" dirty="0">
                <a:solidFill>
                  <a:schemeClr val="tx1"/>
                </a:solidFill>
                <a:effectLst/>
                <a:latin typeface="+mn-lt"/>
                <a:ea typeface="+mn-ea"/>
                <a:cs typeface="+mn-cs"/>
              </a:rPr>
              <a:t>  Learning culture, </a:t>
            </a:r>
            <a:r>
              <a:rPr lang="en-CA" sz="1200" kern="1200" dirty="0">
                <a:solidFill>
                  <a:schemeClr val="tx1"/>
                </a:solidFill>
                <a:effectLst/>
                <a:latin typeface="+mn-lt"/>
                <a:ea typeface="+mn-ea"/>
                <a:cs typeface="+mn-cs"/>
              </a:rPr>
              <a:t>empowered individuals and organizations, community easily comes together and makes decisions</a:t>
            </a:r>
          </a:p>
          <a:p>
            <a:r>
              <a:rPr lang="en-CA" sz="1200" b="1" kern="1200" dirty="0">
                <a:solidFill>
                  <a:schemeClr val="tx1"/>
                </a:solidFill>
                <a:effectLst/>
                <a:latin typeface="+mn-lt"/>
                <a:ea typeface="+mn-ea"/>
                <a:cs typeface="+mn-cs"/>
                <a:sym typeface="Webdings"/>
              </a:rPr>
              <a:t></a:t>
            </a:r>
            <a:r>
              <a:rPr lang="en-CA" sz="1200" b="1" kern="1200" dirty="0">
                <a:solidFill>
                  <a:schemeClr val="tx1"/>
                </a:solidFill>
                <a:effectLst/>
                <a:latin typeface="+mn-lt"/>
                <a:ea typeface="+mn-ea"/>
                <a:cs typeface="+mn-cs"/>
              </a:rPr>
              <a:t>  Innovation stage, </a:t>
            </a:r>
            <a:r>
              <a:rPr lang="en-CA" sz="1200" kern="1200" dirty="0">
                <a:solidFill>
                  <a:schemeClr val="tx1"/>
                </a:solidFill>
                <a:effectLst/>
                <a:latin typeface="+mn-lt"/>
                <a:ea typeface="+mn-ea"/>
                <a:cs typeface="+mn-cs"/>
              </a:rPr>
              <a:t>sense of community entrepreneurship, community lacks desire to constantly learn and improve </a:t>
            </a:r>
          </a:p>
          <a:p>
            <a:r>
              <a:rPr lang="en-CA" sz="1200" b="1" kern="1200" dirty="0">
                <a:solidFill>
                  <a:schemeClr val="tx1"/>
                </a:solidFill>
                <a:effectLst/>
                <a:latin typeface="+mn-lt"/>
                <a:ea typeface="+mn-ea"/>
                <a:cs typeface="+mn-cs"/>
                <a:sym typeface="Webdings"/>
              </a:rPr>
              <a:t></a:t>
            </a:r>
            <a:r>
              <a:rPr lang="en-CA" sz="1200" b="1" kern="1200" dirty="0">
                <a:solidFill>
                  <a:schemeClr val="tx1"/>
                </a:solidFill>
                <a:effectLst/>
                <a:latin typeface="+mn-lt"/>
                <a:ea typeface="+mn-ea"/>
                <a:cs typeface="+mn-cs"/>
              </a:rPr>
              <a:t>  Integration stage, </a:t>
            </a:r>
            <a:r>
              <a:rPr lang="en-CA" sz="1200" kern="1200" dirty="0">
                <a:solidFill>
                  <a:schemeClr val="tx1"/>
                </a:solidFill>
                <a:effectLst/>
                <a:latin typeface="+mn-lt"/>
                <a:ea typeface="+mn-ea"/>
                <a:cs typeface="+mn-cs"/>
              </a:rPr>
              <a:t>cooperation among stakeholders, shared decision-making, community lacks a culture of innovation and entrepreneurship</a:t>
            </a:r>
          </a:p>
          <a:p>
            <a:r>
              <a:rPr lang="en-CA" sz="1200" b="1" kern="1200" dirty="0">
                <a:solidFill>
                  <a:schemeClr val="tx1"/>
                </a:solidFill>
                <a:effectLst/>
                <a:latin typeface="+mn-lt"/>
                <a:ea typeface="+mn-ea"/>
                <a:cs typeface="+mn-cs"/>
                <a:sym typeface="Webdings"/>
              </a:rPr>
              <a:t></a:t>
            </a:r>
            <a:r>
              <a:rPr lang="en-CA" sz="1200" b="1" kern="1200" dirty="0">
                <a:solidFill>
                  <a:schemeClr val="tx1"/>
                </a:solidFill>
                <a:effectLst/>
                <a:latin typeface="+mn-lt"/>
                <a:ea typeface="+mn-ea"/>
                <a:cs typeface="+mn-cs"/>
              </a:rPr>
              <a:t>  Vision stage, </a:t>
            </a:r>
            <a:r>
              <a:rPr lang="en-CA" sz="1200" kern="1200" dirty="0">
                <a:solidFill>
                  <a:schemeClr val="tx1"/>
                </a:solidFill>
                <a:effectLst/>
                <a:latin typeface="+mn-lt"/>
                <a:ea typeface="+mn-ea"/>
                <a:cs typeface="+mn-cs"/>
              </a:rPr>
              <a:t>ability to undertake and follow through on strategic plans, community lacks recognition of the need for stakeholder cooperation </a:t>
            </a:r>
          </a:p>
          <a:p>
            <a:r>
              <a:rPr lang="en-CA" sz="1200" b="1" kern="1200" dirty="0">
                <a:solidFill>
                  <a:schemeClr val="tx1"/>
                </a:solidFill>
                <a:effectLst/>
                <a:latin typeface="+mn-lt"/>
                <a:ea typeface="+mn-ea"/>
                <a:cs typeface="+mn-cs"/>
                <a:sym typeface="Webdings"/>
              </a:rPr>
              <a:t></a:t>
            </a:r>
            <a:r>
              <a:rPr lang="en-CA" sz="1200" b="1" kern="1200" dirty="0">
                <a:solidFill>
                  <a:schemeClr val="tx1"/>
                </a:solidFill>
                <a:effectLst/>
                <a:latin typeface="+mn-lt"/>
                <a:ea typeface="+mn-ea"/>
                <a:cs typeface="+mn-cs"/>
              </a:rPr>
              <a:t>  Strategic stage, </a:t>
            </a:r>
            <a:r>
              <a:rPr lang="en-CA" sz="1200" kern="1200" dirty="0">
                <a:solidFill>
                  <a:schemeClr val="tx1"/>
                </a:solidFill>
                <a:effectLst/>
                <a:latin typeface="+mn-lt"/>
                <a:ea typeface="+mn-ea"/>
                <a:cs typeface="+mn-cs"/>
              </a:rPr>
              <a:t>community is able to make strategic decisions but not necessarily able to undertake strategic planning</a:t>
            </a:r>
          </a:p>
          <a:p>
            <a:r>
              <a:rPr lang="en-CA" sz="1200" b="1" kern="1200" dirty="0">
                <a:solidFill>
                  <a:schemeClr val="tx1"/>
                </a:solidFill>
                <a:effectLst/>
                <a:latin typeface="+mn-lt"/>
                <a:ea typeface="+mn-ea"/>
                <a:cs typeface="+mn-cs"/>
                <a:sym typeface="Webdings"/>
              </a:rPr>
              <a:t></a:t>
            </a:r>
            <a:r>
              <a:rPr lang="en-CA" sz="1200" b="1" kern="1200" dirty="0">
                <a:solidFill>
                  <a:schemeClr val="tx1"/>
                </a:solidFill>
                <a:effectLst/>
                <a:latin typeface="+mn-lt"/>
                <a:ea typeface="+mn-ea"/>
                <a:cs typeface="+mn-cs"/>
              </a:rPr>
              <a:t>  Simple planning stage, </a:t>
            </a:r>
            <a:r>
              <a:rPr lang="en-CA" sz="1200" kern="1200" dirty="0">
                <a:solidFill>
                  <a:schemeClr val="tx1"/>
                </a:solidFill>
                <a:effectLst/>
                <a:latin typeface="+mn-lt"/>
                <a:ea typeface="+mn-ea"/>
                <a:cs typeface="+mn-cs"/>
              </a:rPr>
              <a:t>community is able to conduct simple planning exercises, some long term visioning takes place</a:t>
            </a:r>
          </a:p>
          <a:p>
            <a:r>
              <a:rPr lang="en-CA" sz="1200" b="1" kern="1200" dirty="0">
                <a:solidFill>
                  <a:schemeClr val="tx1"/>
                </a:solidFill>
                <a:effectLst/>
                <a:latin typeface="+mn-lt"/>
                <a:ea typeface="+mn-ea"/>
                <a:cs typeface="+mn-cs"/>
                <a:sym typeface="Webdings"/>
              </a:rPr>
              <a:t></a:t>
            </a:r>
            <a:r>
              <a:rPr lang="en-CA" sz="1200" b="1" kern="1200" dirty="0">
                <a:solidFill>
                  <a:schemeClr val="tx1"/>
                </a:solidFill>
                <a:effectLst/>
                <a:latin typeface="+mn-lt"/>
                <a:ea typeface="+mn-ea"/>
                <a:cs typeface="+mn-cs"/>
              </a:rPr>
              <a:t>  Coping stage, </a:t>
            </a:r>
            <a:r>
              <a:rPr lang="en-CA" sz="1200" kern="1200" dirty="0">
                <a:solidFill>
                  <a:schemeClr val="tx1"/>
                </a:solidFill>
                <a:effectLst/>
                <a:latin typeface="+mn-lt"/>
                <a:ea typeface="+mn-ea"/>
                <a:cs typeface="+mn-cs"/>
              </a:rPr>
              <a:t>community focuses on planning for day-to-day and infrastructure-related needs</a:t>
            </a:r>
          </a:p>
          <a:p>
            <a:r>
              <a:rPr lang="en-CA" sz="1200" b="1" kern="1200" dirty="0">
                <a:solidFill>
                  <a:schemeClr val="tx1"/>
                </a:solidFill>
                <a:effectLst/>
                <a:latin typeface="+mn-lt"/>
                <a:ea typeface="+mn-ea"/>
                <a:cs typeface="+mn-cs"/>
                <a:sym typeface="Webdings"/>
              </a:rPr>
              <a:t></a:t>
            </a:r>
            <a:r>
              <a:rPr lang="en-CA" sz="1200" b="1" kern="1200" dirty="0">
                <a:solidFill>
                  <a:schemeClr val="tx1"/>
                </a:solidFill>
                <a:effectLst/>
                <a:latin typeface="+mn-lt"/>
                <a:ea typeface="+mn-ea"/>
                <a:cs typeface="+mn-cs"/>
              </a:rPr>
              <a:t>  Paralysis or unfocused stage, </a:t>
            </a:r>
            <a:r>
              <a:rPr lang="en-CA" sz="1200" kern="1200" dirty="0">
                <a:solidFill>
                  <a:schemeClr val="tx1"/>
                </a:solidFill>
                <a:effectLst/>
                <a:latin typeface="+mn-lt"/>
                <a:ea typeface="+mn-ea"/>
                <a:cs typeface="+mn-cs"/>
              </a:rPr>
              <a:t>community is without a plan or direction, community lacks shared vision </a:t>
            </a:r>
          </a:p>
          <a:p>
            <a:r>
              <a:rPr lang="en-CA" sz="1200" b="1" kern="1200" dirty="0">
                <a:solidFill>
                  <a:schemeClr val="tx1"/>
                </a:solidFill>
                <a:effectLst/>
                <a:latin typeface="+mn-lt"/>
                <a:ea typeface="+mn-ea"/>
                <a:cs typeface="+mn-cs"/>
                <a:sym typeface="Webdings"/>
              </a:rPr>
              <a:t></a:t>
            </a:r>
            <a:r>
              <a:rPr lang="en-CA" sz="1200" b="1" kern="1200" dirty="0">
                <a:solidFill>
                  <a:schemeClr val="tx1"/>
                </a:solidFill>
                <a:effectLst/>
                <a:latin typeface="+mn-lt"/>
                <a:ea typeface="+mn-ea"/>
                <a:cs typeface="+mn-cs"/>
              </a:rPr>
              <a:t>  Non-cooperation stage, </a:t>
            </a:r>
            <a:r>
              <a:rPr lang="en-CA" sz="1200" kern="1200" dirty="0">
                <a:solidFill>
                  <a:schemeClr val="tx1"/>
                </a:solidFill>
                <a:effectLst/>
                <a:latin typeface="+mn-lt"/>
                <a:ea typeface="+mn-ea"/>
                <a:cs typeface="+mn-cs"/>
              </a:rPr>
              <a:t>community can gather together but cannot work together due to deep-seated divisions in values</a:t>
            </a:r>
          </a:p>
          <a:p>
            <a:r>
              <a:rPr lang="en-CA" sz="1200" kern="1200" dirty="0">
                <a:solidFill>
                  <a:schemeClr val="tx1"/>
                </a:solidFill>
                <a:effectLst/>
                <a:latin typeface="+mn-lt"/>
                <a:ea typeface="+mn-ea"/>
                <a:cs typeface="+mn-cs"/>
                <a:sym typeface="Webdings"/>
              </a:rPr>
              <a:t></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Conflict stage, </a:t>
            </a:r>
            <a:r>
              <a:rPr lang="en-CA" sz="1200" kern="1200" dirty="0">
                <a:solidFill>
                  <a:schemeClr val="tx1"/>
                </a:solidFill>
                <a:effectLst/>
                <a:latin typeface="+mn-lt"/>
                <a:ea typeface="+mn-ea"/>
                <a:cs typeface="+mn-cs"/>
              </a:rPr>
              <a:t>community is unable to come together, intense verbal and physical conflict </a:t>
            </a:r>
          </a:p>
          <a:p>
            <a:pPr marL="171450" lvl="0" indent="-171450">
              <a:buFont typeface="Arial"/>
              <a:buChar cha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5422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a:buChar cha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1666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a:buChar cha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2044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a:buChar cha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42D1-0552-BB4A-B115-E874959AF44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4747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lvl1pPr>
              <a:defRPr>
                <a:latin typeface="Chaparral Pro"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haparral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5500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73836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71609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271958-24C8-4288-8D2E-5DFBA73808F3}"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08E9C-7526-4324-B718-C196C158ED95}" type="slidenum">
              <a:rPr lang="en-US" smtClean="0"/>
              <a:t>‹#›</a:t>
            </a:fld>
            <a:endParaRPr lang="en-US"/>
          </a:p>
        </p:txBody>
      </p:sp>
    </p:spTree>
    <p:extLst>
      <p:ext uri="{BB962C8B-B14F-4D97-AF65-F5344CB8AC3E}">
        <p14:creationId xmlns:p14="http://schemas.microsoft.com/office/powerpoint/2010/main" val="4083622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71958-24C8-4288-8D2E-5DFBA73808F3}"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08E9C-7526-4324-B718-C196C158ED95}" type="slidenum">
              <a:rPr lang="en-US" smtClean="0"/>
              <a:t>‹#›</a:t>
            </a:fld>
            <a:endParaRPr lang="en-US"/>
          </a:p>
        </p:txBody>
      </p:sp>
    </p:spTree>
    <p:extLst>
      <p:ext uri="{BB962C8B-B14F-4D97-AF65-F5344CB8AC3E}">
        <p14:creationId xmlns:p14="http://schemas.microsoft.com/office/powerpoint/2010/main" val="87715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71958-24C8-4288-8D2E-5DFBA73808F3}"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08E9C-7526-4324-B718-C196C158ED95}" type="slidenum">
              <a:rPr lang="en-US" smtClean="0"/>
              <a:t>‹#›</a:t>
            </a:fld>
            <a:endParaRPr lang="en-US"/>
          </a:p>
        </p:txBody>
      </p:sp>
    </p:spTree>
    <p:extLst>
      <p:ext uri="{BB962C8B-B14F-4D97-AF65-F5344CB8AC3E}">
        <p14:creationId xmlns:p14="http://schemas.microsoft.com/office/powerpoint/2010/main" val="419427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271958-24C8-4288-8D2E-5DFBA73808F3}"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08E9C-7526-4324-B718-C196C158ED95}" type="slidenum">
              <a:rPr lang="en-US" smtClean="0"/>
              <a:t>‹#›</a:t>
            </a:fld>
            <a:endParaRPr lang="en-US"/>
          </a:p>
        </p:txBody>
      </p:sp>
    </p:spTree>
    <p:extLst>
      <p:ext uri="{BB962C8B-B14F-4D97-AF65-F5344CB8AC3E}">
        <p14:creationId xmlns:p14="http://schemas.microsoft.com/office/powerpoint/2010/main" val="2703075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271958-24C8-4288-8D2E-5DFBA73808F3}" type="datetimeFigureOut">
              <a:rPr lang="en-US" smtClean="0"/>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08E9C-7526-4324-B718-C196C158ED95}" type="slidenum">
              <a:rPr lang="en-US" smtClean="0"/>
              <a:t>‹#›</a:t>
            </a:fld>
            <a:endParaRPr lang="en-US"/>
          </a:p>
        </p:txBody>
      </p:sp>
    </p:spTree>
    <p:extLst>
      <p:ext uri="{BB962C8B-B14F-4D97-AF65-F5344CB8AC3E}">
        <p14:creationId xmlns:p14="http://schemas.microsoft.com/office/powerpoint/2010/main" val="74231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271958-24C8-4288-8D2E-5DFBA73808F3}" type="datetimeFigureOut">
              <a:rPr lang="en-US" smtClean="0"/>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08E9C-7526-4324-B718-C196C158ED95}" type="slidenum">
              <a:rPr lang="en-US" smtClean="0"/>
              <a:t>‹#›</a:t>
            </a:fld>
            <a:endParaRPr lang="en-US"/>
          </a:p>
        </p:txBody>
      </p:sp>
    </p:spTree>
    <p:extLst>
      <p:ext uri="{BB962C8B-B14F-4D97-AF65-F5344CB8AC3E}">
        <p14:creationId xmlns:p14="http://schemas.microsoft.com/office/powerpoint/2010/main" val="794970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71958-24C8-4288-8D2E-5DFBA73808F3}" type="datetimeFigureOut">
              <a:rPr lang="en-US" smtClean="0"/>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008E9C-7526-4324-B718-C196C158ED95}" type="slidenum">
              <a:rPr lang="en-US" smtClean="0"/>
              <a:t>‹#›</a:t>
            </a:fld>
            <a:endParaRPr lang="en-US"/>
          </a:p>
        </p:txBody>
      </p:sp>
    </p:spTree>
    <p:extLst>
      <p:ext uri="{BB962C8B-B14F-4D97-AF65-F5344CB8AC3E}">
        <p14:creationId xmlns:p14="http://schemas.microsoft.com/office/powerpoint/2010/main" val="1703898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271958-24C8-4288-8D2E-5DFBA73808F3}"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08E9C-7526-4324-B718-C196C158ED95}" type="slidenum">
              <a:rPr lang="en-US" smtClean="0"/>
              <a:t>‹#›</a:t>
            </a:fld>
            <a:endParaRPr lang="en-US"/>
          </a:p>
        </p:txBody>
      </p:sp>
    </p:spTree>
    <p:extLst>
      <p:ext uri="{BB962C8B-B14F-4D97-AF65-F5344CB8AC3E}">
        <p14:creationId xmlns:p14="http://schemas.microsoft.com/office/powerpoint/2010/main" val="402448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984448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271958-24C8-4288-8D2E-5DFBA73808F3}"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08E9C-7526-4324-B718-C196C158ED95}" type="slidenum">
              <a:rPr lang="en-US" smtClean="0"/>
              <a:t>‹#›</a:t>
            </a:fld>
            <a:endParaRPr lang="en-US"/>
          </a:p>
        </p:txBody>
      </p:sp>
    </p:spTree>
    <p:extLst>
      <p:ext uri="{BB962C8B-B14F-4D97-AF65-F5344CB8AC3E}">
        <p14:creationId xmlns:p14="http://schemas.microsoft.com/office/powerpoint/2010/main" val="751555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71958-24C8-4288-8D2E-5DFBA73808F3}"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08E9C-7526-4324-B718-C196C158ED95}" type="slidenum">
              <a:rPr lang="en-US" smtClean="0"/>
              <a:t>‹#›</a:t>
            </a:fld>
            <a:endParaRPr lang="en-US"/>
          </a:p>
        </p:txBody>
      </p:sp>
    </p:spTree>
    <p:extLst>
      <p:ext uri="{BB962C8B-B14F-4D97-AF65-F5344CB8AC3E}">
        <p14:creationId xmlns:p14="http://schemas.microsoft.com/office/powerpoint/2010/main" val="1151329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71958-24C8-4288-8D2E-5DFBA73808F3}"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08E9C-7526-4324-B718-C196C158ED95}" type="slidenum">
              <a:rPr lang="en-US" smtClean="0"/>
              <a:t>‹#›</a:t>
            </a:fld>
            <a:endParaRPr lang="en-US"/>
          </a:p>
        </p:txBody>
      </p:sp>
    </p:spTree>
    <p:extLst>
      <p:ext uri="{BB962C8B-B14F-4D97-AF65-F5344CB8AC3E}">
        <p14:creationId xmlns:p14="http://schemas.microsoft.com/office/powerpoint/2010/main" val="339335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6C1406-15F8-4338-8C19-54EB5B14A51C}"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3175-274B-4199-AC74-D0D2EC14CF4C}" type="slidenum">
              <a:rPr lang="en-US" smtClean="0"/>
              <a:t>‹#›</a:t>
            </a:fld>
            <a:endParaRPr lang="en-US"/>
          </a:p>
        </p:txBody>
      </p:sp>
    </p:spTree>
    <p:extLst>
      <p:ext uri="{BB962C8B-B14F-4D97-AF65-F5344CB8AC3E}">
        <p14:creationId xmlns:p14="http://schemas.microsoft.com/office/powerpoint/2010/main" val="2301051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C1406-15F8-4338-8C19-54EB5B14A51C}"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3175-274B-4199-AC74-D0D2EC14CF4C}" type="slidenum">
              <a:rPr lang="en-US" smtClean="0"/>
              <a:t>‹#›</a:t>
            </a:fld>
            <a:endParaRPr lang="en-US"/>
          </a:p>
        </p:txBody>
      </p:sp>
    </p:spTree>
    <p:extLst>
      <p:ext uri="{BB962C8B-B14F-4D97-AF65-F5344CB8AC3E}">
        <p14:creationId xmlns:p14="http://schemas.microsoft.com/office/powerpoint/2010/main" val="852153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C1406-15F8-4338-8C19-54EB5B14A51C}"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3175-274B-4199-AC74-D0D2EC14CF4C}" type="slidenum">
              <a:rPr lang="en-US" smtClean="0"/>
              <a:t>‹#›</a:t>
            </a:fld>
            <a:endParaRPr lang="en-US"/>
          </a:p>
        </p:txBody>
      </p:sp>
    </p:spTree>
    <p:extLst>
      <p:ext uri="{BB962C8B-B14F-4D97-AF65-F5344CB8AC3E}">
        <p14:creationId xmlns:p14="http://schemas.microsoft.com/office/powerpoint/2010/main" val="847119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6C1406-15F8-4338-8C19-54EB5B14A51C}"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3175-274B-4199-AC74-D0D2EC14CF4C}" type="slidenum">
              <a:rPr lang="en-US" smtClean="0"/>
              <a:t>‹#›</a:t>
            </a:fld>
            <a:endParaRPr lang="en-US"/>
          </a:p>
        </p:txBody>
      </p:sp>
    </p:spTree>
    <p:extLst>
      <p:ext uri="{BB962C8B-B14F-4D97-AF65-F5344CB8AC3E}">
        <p14:creationId xmlns:p14="http://schemas.microsoft.com/office/powerpoint/2010/main" val="1059256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6C1406-15F8-4338-8C19-54EB5B14A51C}" type="datetimeFigureOut">
              <a:rPr lang="en-US" smtClean="0"/>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E3175-274B-4199-AC74-D0D2EC14CF4C}" type="slidenum">
              <a:rPr lang="en-US" smtClean="0"/>
              <a:t>‹#›</a:t>
            </a:fld>
            <a:endParaRPr lang="en-US"/>
          </a:p>
        </p:txBody>
      </p:sp>
    </p:spTree>
    <p:extLst>
      <p:ext uri="{BB962C8B-B14F-4D97-AF65-F5344CB8AC3E}">
        <p14:creationId xmlns:p14="http://schemas.microsoft.com/office/powerpoint/2010/main" val="3069685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6C1406-15F8-4338-8C19-54EB5B14A51C}" type="datetimeFigureOut">
              <a:rPr lang="en-US" smtClean="0"/>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E3175-274B-4199-AC74-D0D2EC14CF4C}" type="slidenum">
              <a:rPr lang="en-US" smtClean="0"/>
              <a:t>‹#›</a:t>
            </a:fld>
            <a:endParaRPr lang="en-US"/>
          </a:p>
        </p:txBody>
      </p:sp>
    </p:spTree>
    <p:extLst>
      <p:ext uri="{BB962C8B-B14F-4D97-AF65-F5344CB8AC3E}">
        <p14:creationId xmlns:p14="http://schemas.microsoft.com/office/powerpoint/2010/main" val="1611504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C1406-15F8-4338-8C19-54EB5B14A51C}" type="datetimeFigureOut">
              <a:rPr lang="en-US" smtClean="0"/>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E3175-274B-4199-AC74-D0D2EC14CF4C}" type="slidenum">
              <a:rPr lang="en-US" smtClean="0"/>
              <a:t>‹#›</a:t>
            </a:fld>
            <a:endParaRPr lang="en-US"/>
          </a:p>
        </p:txBody>
      </p:sp>
    </p:spTree>
    <p:extLst>
      <p:ext uri="{BB962C8B-B14F-4D97-AF65-F5344CB8AC3E}">
        <p14:creationId xmlns:p14="http://schemas.microsoft.com/office/powerpoint/2010/main" val="137336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11/10/2016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73633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C1406-15F8-4338-8C19-54EB5B14A51C}"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3175-274B-4199-AC74-D0D2EC14CF4C}" type="slidenum">
              <a:rPr lang="en-US" smtClean="0"/>
              <a:t>‹#›</a:t>
            </a:fld>
            <a:endParaRPr lang="en-US"/>
          </a:p>
        </p:txBody>
      </p:sp>
    </p:spTree>
    <p:extLst>
      <p:ext uri="{BB962C8B-B14F-4D97-AF65-F5344CB8AC3E}">
        <p14:creationId xmlns:p14="http://schemas.microsoft.com/office/powerpoint/2010/main" val="531212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C1406-15F8-4338-8C19-54EB5B14A51C}"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3175-274B-4199-AC74-D0D2EC14CF4C}" type="slidenum">
              <a:rPr lang="en-US" smtClean="0"/>
              <a:t>‹#›</a:t>
            </a:fld>
            <a:endParaRPr lang="en-US"/>
          </a:p>
        </p:txBody>
      </p:sp>
    </p:spTree>
    <p:extLst>
      <p:ext uri="{BB962C8B-B14F-4D97-AF65-F5344CB8AC3E}">
        <p14:creationId xmlns:p14="http://schemas.microsoft.com/office/powerpoint/2010/main" val="2668354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C1406-15F8-4338-8C19-54EB5B14A51C}"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3175-274B-4199-AC74-D0D2EC14CF4C}" type="slidenum">
              <a:rPr lang="en-US" smtClean="0"/>
              <a:t>‹#›</a:t>
            </a:fld>
            <a:endParaRPr lang="en-US"/>
          </a:p>
        </p:txBody>
      </p:sp>
    </p:spTree>
    <p:extLst>
      <p:ext uri="{BB962C8B-B14F-4D97-AF65-F5344CB8AC3E}">
        <p14:creationId xmlns:p14="http://schemas.microsoft.com/office/powerpoint/2010/main" val="3722374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C1406-15F8-4338-8C19-54EB5B14A51C}"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3175-274B-4199-AC74-D0D2EC14CF4C}" type="slidenum">
              <a:rPr lang="en-US" smtClean="0"/>
              <a:t>‹#›</a:t>
            </a:fld>
            <a:endParaRPr lang="en-US"/>
          </a:p>
        </p:txBody>
      </p:sp>
    </p:spTree>
    <p:extLst>
      <p:ext uri="{BB962C8B-B14F-4D97-AF65-F5344CB8AC3E}">
        <p14:creationId xmlns:p14="http://schemas.microsoft.com/office/powerpoint/2010/main" val="3385155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F4D505-5C44-425A-8157-B9BF87E4244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DFF75-C411-44E4-A31E-6811C9F45802}" type="slidenum">
              <a:rPr lang="en-US" smtClean="0"/>
              <a:t>‹#›</a:t>
            </a:fld>
            <a:endParaRPr lang="en-US"/>
          </a:p>
        </p:txBody>
      </p:sp>
    </p:spTree>
    <p:extLst>
      <p:ext uri="{BB962C8B-B14F-4D97-AF65-F5344CB8AC3E}">
        <p14:creationId xmlns:p14="http://schemas.microsoft.com/office/powerpoint/2010/main" val="960767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4D505-5C44-425A-8157-B9BF87E4244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DFF75-C411-44E4-A31E-6811C9F45802}" type="slidenum">
              <a:rPr lang="en-US" smtClean="0"/>
              <a:t>‹#›</a:t>
            </a:fld>
            <a:endParaRPr lang="en-US"/>
          </a:p>
        </p:txBody>
      </p:sp>
    </p:spTree>
    <p:extLst>
      <p:ext uri="{BB962C8B-B14F-4D97-AF65-F5344CB8AC3E}">
        <p14:creationId xmlns:p14="http://schemas.microsoft.com/office/powerpoint/2010/main" val="2884234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F4D505-5C44-425A-8157-B9BF87E4244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DFF75-C411-44E4-A31E-6811C9F45802}" type="slidenum">
              <a:rPr lang="en-US" smtClean="0"/>
              <a:t>‹#›</a:t>
            </a:fld>
            <a:endParaRPr lang="en-US"/>
          </a:p>
        </p:txBody>
      </p:sp>
    </p:spTree>
    <p:extLst>
      <p:ext uri="{BB962C8B-B14F-4D97-AF65-F5344CB8AC3E}">
        <p14:creationId xmlns:p14="http://schemas.microsoft.com/office/powerpoint/2010/main" val="417260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F4D505-5C44-425A-8157-B9BF87E4244B}"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DFF75-C411-44E4-A31E-6811C9F45802}" type="slidenum">
              <a:rPr lang="en-US" smtClean="0"/>
              <a:t>‹#›</a:t>
            </a:fld>
            <a:endParaRPr lang="en-US"/>
          </a:p>
        </p:txBody>
      </p:sp>
    </p:spTree>
    <p:extLst>
      <p:ext uri="{BB962C8B-B14F-4D97-AF65-F5344CB8AC3E}">
        <p14:creationId xmlns:p14="http://schemas.microsoft.com/office/powerpoint/2010/main" val="2766587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F4D505-5C44-425A-8157-B9BF87E4244B}" type="datetimeFigureOut">
              <a:rPr lang="en-US" smtClean="0"/>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DFF75-C411-44E4-A31E-6811C9F45802}" type="slidenum">
              <a:rPr lang="en-US" smtClean="0"/>
              <a:t>‹#›</a:t>
            </a:fld>
            <a:endParaRPr lang="en-US"/>
          </a:p>
        </p:txBody>
      </p:sp>
    </p:spTree>
    <p:extLst>
      <p:ext uri="{BB962C8B-B14F-4D97-AF65-F5344CB8AC3E}">
        <p14:creationId xmlns:p14="http://schemas.microsoft.com/office/powerpoint/2010/main" val="3467450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AF4D505-5C44-425A-8157-B9BF87E4244B}" type="datetimeFigureOut">
              <a:rPr lang="en-US" smtClean="0"/>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DFF75-C411-44E4-A31E-6811C9F45802}" type="slidenum">
              <a:rPr lang="en-US" smtClean="0"/>
              <a:t>‹#›</a:t>
            </a:fld>
            <a:endParaRPr lang="en-US"/>
          </a:p>
        </p:txBody>
      </p:sp>
    </p:spTree>
    <p:extLst>
      <p:ext uri="{BB962C8B-B14F-4D97-AF65-F5344CB8AC3E}">
        <p14:creationId xmlns:p14="http://schemas.microsoft.com/office/powerpoint/2010/main" val="312903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EE300C-6FC5-4FC3-AF1A-075E4F50620D}" type="datetime1">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789497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4D505-5C44-425A-8157-B9BF87E4244B}" type="datetimeFigureOut">
              <a:rPr lang="en-US" smtClean="0"/>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DFF75-C411-44E4-A31E-6811C9F45802}" type="slidenum">
              <a:rPr lang="en-US" smtClean="0"/>
              <a:t>‹#›</a:t>
            </a:fld>
            <a:endParaRPr lang="en-US"/>
          </a:p>
        </p:txBody>
      </p:sp>
    </p:spTree>
    <p:extLst>
      <p:ext uri="{BB962C8B-B14F-4D97-AF65-F5344CB8AC3E}">
        <p14:creationId xmlns:p14="http://schemas.microsoft.com/office/powerpoint/2010/main" val="2034573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F4D505-5C44-425A-8157-B9BF87E4244B}"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DFF75-C411-44E4-A31E-6811C9F45802}" type="slidenum">
              <a:rPr lang="en-US" smtClean="0"/>
              <a:t>‹#›</a:t>
            </a:fld>
            <a:endParaRPr lang="en-US"/>
          </a:p>
        </p:txBody>
      </p:sp>
    </p:spTree>
    <p:extLst>
      <p:ext uri="{BB962C8B-B14F-4D97-AF65-F5344CB8AC3E}">
        <p14:creationId xmlns:p14="http://schemas.microsoft.com/office/powerpoint/2010/main" val="2123611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F4D505-5C44-425A-8157-B9BF87E4244B}"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DFF75-C411-44E4-A31E-6811C9F45802}" type="slidenum">
              <a:rPr lang="en-US" smtClean="0"/>
              <a:t>‹#›</a:t>
            </a:fld>
            <a:endParaRPr lang="en-US"/>
          </a:p>
        </p:txBody>
      </p:sp>
    </p:spTree>
    <p:extLst>
      <p:ext uri="{BB962C8B-B14F-4D97-AF65-F5344CB8AC3E}">
        <p14:creationId xmlns:p14="http://schemas.microsoft.com/office/powerpoint/2010/main" val="3298168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4D505-5C44-425A-8157-B9BF87E4244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DFF75-C411-44E4-A31E-6811C9F45802}" type="slidenum">
              <a:rPr lang="en-US" smtClean="0"/>
              <a:t>‹#›</a:t>
            </a:fld>
            <a:endParaRPr lang="en-US"/>
          </a:p>
        </p:txBody>
      </p:sp>
    </p:spTree>
    <p:extLst>
      <p:ext uri="{BB962C8B-B14F-4D97-AF65-F5344CB8AC3E}">
        <p14:creationId xmlns:p14="http://schemas.microsoft.com/office/powerpoint/2010/main" val="2166448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4D505-5C44-425A-8157-B9BF87E4244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DFF75-C411-44E4-A31E-6811C9F45802}" type="slidenum">
              <a:rPr lang="en-US" smtClean="0"/>
              <a:t>‹#›</a:t>
            </a:fld>
            <a:endParaRPr lang="en-US"/>
          </a:p>
        </p:txBody>
      </p:sp>
    </p:spTree>
    <p:extLst>
      <p:ext uri="{BB962C8B-B14F-4D97-AF65-F5344CB8AC3E}">
        <p14:creationId xmlns:p14="http://schemas.microsoft.com/office/powerpoint/2010/main" val="17191153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536300D-F142-7B48-8E07-01CB06989A04}" type="slidenum">
              <a:rPr lang="en-US" smtClean="0"/>
              <a:t>‹#›</a:t>
            </a:fld>
            <a:endParaRPr lang="en-US" dirty="0"/>
          </a:p>
        </p:txBody>
      </p:sp>
      <p:sp>
        <p:nvSpPr>
          <p:cNvPr id="9"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732938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Slide Number Placeholder 5"/>
          <p:cNvSpPr>
            <a:spLocks noGrp="1"/>
          </p:cNvSpPr>
          <p:nvPr>
            <p:ph type="sldNum" sz="quarter" idx="12"/>
          </p:nvPr>
        </p:nvSpPr>
        <p:spPr/>
        <p:txBody>
          <a:bodyPr/>
          <a:lstStyle/>
          <a:p>
            <a:fld id="{A536300D-F142-7B48-8E07-01CB06989A04}" type="slidenum">
              <a:rPr lang="en-US" smtClean="0"/>
              <a:t>‹#›</a:t>
            </a:fld>
            <a:endParaRPr lang="en-US" dirty="0"/>
          </a:p>
        </p:txBody>
      </p:sp>
      <p:sp>
        <p:nvSpPr>
          <p:cNvPr id="8"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4121514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6" name="Slide Number Placeholder 5"/>
          <p:cNvSpPr>
            <a:spLocks noGrp="1"/>
          </p:cNvSpPr>
          <p:nvPr>
            <p:ph type="sldNum" sz="quarter" idx="12"/>
          </p:nvPr>
        </p:nvSpPr>
        <p:spPr/>
        <p:txBody>
          <a:bodyPr/>
          <a:lstStyle/>
          <a:p>
            <a:fld id="{A536300D-F142-7B48-8E07-01CB06989A04}" type="slidenum">
              <a:rPr lang="en-US" smtClean="0"/>
              <a:t>‹#›</a:t>
            </a:fld>
            <a:endParaRPr lang="en-US" dirty="0"/>
          </a:p>
        </p:txBody>
      </p:sp>
    </p:spTree>
    <p:extLst>
      <p:ext uri="{BB962C8B-B14F-4D97-AF65-F5344CB8AC3E}">
        <p14:creationId xmlns:p14="http://schemas.microsoft.com/office/powerpoint/2010/main" val="3544990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Slide Number Placeholder 6"/>
          <p:cNvSpPr>
            <a:spLocks noGrp="1"/>
          </p:cNvSpPr>
          <p:nvPr>
            <p:ph type="sldNum" sz="quarter" idx="12"/>
          </p:nvPr>
        </p:nvSpPr>
        <p:spPr/>
        <p:txBody>
          <a:bodyPr/>
          <a:lstStyle/>
          <a:p>
            <a:fld id="{A536300D-F142-7B48-8E07-01CB06989A04}" type="slidenum">
              <a:rPr lang="en-US" smtClean="0"/>
              <a:t>‹#›</a:t>
            </a:fld>
            <a:endParaRPr lang="en-US" dirty="0"/>
          </a:p>
        </p:txBody>
      </p:sp>
      <p:sp>
        <p:nvSpPr>
          <p:cNvPr id="9"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33882066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9" name="Slide Number Placeholder 8"/>
          <p:cNvSpPr>
            <a:spLocks noGrp="1"/>
          </p:cNvSpPr>
          <p:nvPr>
            <p:ph type="sldNum" sz="quarter" idx="12"/>
          </p:nvPr>
        </p:nvSpPr>
        <p:spPr/>
        <p:txBody>
          <a:bodyPr/>
          <a:lstStyle/>
          <a:p>
            <a:fld id="{A536300D-F142-7B48-8E07-01CB06989A04}" type="slidenum">
              <a:rPr lang="en-US" smtClean="0"/>
              <a:t>‹#›</a:t>
            </a:fld>
            <a:endParaRPr lang="en-US" dirty="0"/>
          </a:p>
        </p:txBody>
      </p:sp>
      <p:sp>
        <p:nvSpPr>
          <p:cNvPr id="11"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23766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2723873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5" name="Slide Number Placeholder 4"/>
          <p:cNvSpPr>
            <a:spLocks noGrp="1"/>
          </p:cNvSpPr>
          <p:nvPr>
            <p:ph type="sldNum" sz="quarter" idx="12"/>
          </p:nvPr>
        </p:nvSpPr>
        <p:spPr/>
        <p:txBody>
          <a:bodyPr/>
          <a:lstStyle/>
          <a:p>
            <a:fld id="{A536300D-F142-7B48-8E07-01CB06989A04}" type="slidenum">
              <a:rPr lang="en-US" smtClean="0"/>
              <a:t>‹#›</a:t>
            </a:fld>
            <a:endParaRPr lang="en-US" dirty="0"/>
          </a:p>
        </p:txBody>
      </p:sp>
    </p:spTree>
    <p:extLst>
      <p:ext uri="{BB962C8B-B14F-4D97-AF65-F5344CB8AC3E}">
        <p14:creationId xmlns:p14="http://schemas.microsoft.com/office/powerpoint/2010/main" val="2741684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36300D-F142-7B48-8E07-01CB06989A04}" type="slidenum">
              <a:rPr lang="en-US" smtClean="0"/>
              <a:t>‹#›</a:t>
            </a:fld>
            <a:endParaRPr lang="en-US" dirty="0"/>
          </a:p>
        </p:txBody>
      </p:sp>
    </p:spTree>
    <p:extLst>
      <p:ext uri="{BB962C8B-B14F-4D97-AF65-F5344CB8AC3E}">
        <p14:creationId xmlns:p14="http://schemas.microsoft.com/office/powerpoint/2010/main" val="3502799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7" name="Slide Number Placeholder 6"/>
          <p:cNvSpPr>
            <a:spLocks noGrp="1"/>
          </p:cNvSpPr>
          <p:nvPr>
            <p:ph type="sldNum" sz="quarter" idx="12"/>
          </p:nvPr>
        </p:nvSpPr>
        <p:spPr/>
        <p:txBody>
          <a:bodyPr/>
          <a:lstStyle/>
          <a:p>
            <a:fld id="{A536300D-F142-7B48-8E07-01CB06989A04}" type="slidenum">
              <a:rPr lang="en-US" smtClean="0"/>
              <a:t>‹#›</a:t>
            </a:fld>
            <a:endParaRPr lang="en-US" dirty="0"/>
          </a:p>
        </p:txBody>
      </p:sp>
    </p:spTree>
    <p:extLst>
      <p:ext uri="{BB962C8B-B14F-4D97-AF65-F5344CB8AC3E}">
        <p14:creationId xmlns:p14="http://schemas.microsoft.com/office/powerpoint/2010/main" val="23387512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7" name="Slide Number Placeholder 6"/>
          <p:cNvSpPr>
            <a:spLocks noGrp="1"/>
          </p:cNvSpPr>
          <p:nvPr>
            <p:ph type="sldNum" sz="quarter" idx="12"/>
          </p:nvPr>
        </p:nvSpPr>
        <p:spPr/>
        <p:txBody>
          <a:bodyPr/>
          <a:lstStyle/>
          <a:p>
            <a:fld id="{A536300D-F142-7B48-8E07-01CB06989A04}" type="slidenum">
              <a:rPr lang="en-US" smtClean="0"/>
              <a:t>‹#›</a:t>
            </a:fld>
            <a:endParaRPr lang="en-US" dirty="0"/>
          </a:p>
        </p:txBody>
      </p:sp>
    </p:spTree>
    <p:extLst>
      <p:ext uri="{BB962C8B-B14F-4D97-AF65-F5344CB8AC3E}">
        <p14:creationId xmlns:p14="http://schemas.microsoft.com/office/powerpoint/2010/main" val="1462125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Slide Number Placeholder 5"/>
          <p:cNvSpPr>
            <a:spLocks noGrp="1"/>
          </p:cNvSpPr>
          <p:nvPr>
            <p:ph type="sldNum" sz="quarter" idx="12"/>
          </p:nvPr>
        </p:nvSpPr>
        <p:spPr/>
        <p:txBody>
          <a:bodyPr/>
          <a:lstStyle/>
          <a:p>
            <a:fld id="{A536300D-F142-7B48-8E07-01CB06989A04}" type="slidenum">
              <a:rPr lang="en-US" smtClean="0"/>
              <a:t>‹#›</a:t>
            </a:fld>
            <a:endParaRPr lang="en-US" dirty="0"/>
          </a:p>
        </p:txBody>
      </p:sp>
      <p:sp>
        <p:nvSpPr>
          <p:cNvPr id="8"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155264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Slide Number Placeholder 5"/>
          <p:cNvSpPr>
            <a:spLocks noGrp="1"/>
          </p:cNvSpPr>
          <p:nvPr>
            <p:ph type="sldNum" sz="quarter" idx="12"/>
          </p:nvPr>
        </p:nvSpPr>
        <p:spPr/>
        <p:txBody>
          <a:bodyPr/>
          <a:lstStyle/>
          <a:p>
            <a:fld id="{A536300D-F142-7B48-8E07-01CB06989A04}" type="slidenum">
              <a:rPr lang="en-US" smtClean="0"/>
              <a:t>‹#›</a:t>
            </a:fld>
            <a:endParaRPr lang="en-US" dirty="0"/>
          </a:p>
        </p:txBody>
      </p:sp>
    </p:spTree>
    <p:extLst>
      <p:ext uri="{BB962C8B-B14F-4D97-AF65-F5344CB8AC3E}">
        <p14:creationId xmlns:p14="http://schemas.microsoft.com/office/powerpoint/2010/main" val="3875727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hasCustomPrompt="1"/>
          </p:nvPr>
        </p:nvSpPr>
        <p:spPr>
          <a:xfrm>
            <a:off x="412357" y="2319439"/>
            <a:ext cx="4703167" cy="1358152"/>
          </a:xfrm>
          <a:prstGeom prst="rect">
            <a:avLst/>
          </a:prstGeom>
        </p:spPr>
        <p:txBody>
          <a:bodyPr/>
          <a:lstStyle>
            <a:lvl1pPr algn="l">
              <a:defRPr b="1" spc="0">
                <a:solidFill>
                  <a:srgbClr val="192243"/>
                </a:solidFill>
                <a:latin typeface="Helvetica Bold Condensed"/>
                <a:cs typeface="Helvetica Bold Condensed"/>
              </a:defRPr>
            </a:lvl1pPr>
          </a:lstStyle>
          <a:p>
            <a:r>
              <a:rPr lang="en-US" dirty="0"/>
              <a:t>PRESENTATION</a:t>
            </a:r>
            <a:br>
              <a:rPr lang="en-US" dirty="0"/>
            </a:br>
            <a:r>
              <a:rPr lang="en-US" dirty="0"/>
              <a:t>TITLE LINE</a:t>
            </a:r>
            <a:br>
              <a:rPr lang="en-US" dirty="0"/>
            </a:br>
            <a:endParaRPr lang="en-US" dirty="0"/>
          </a:p>
        </p:txBody>
      </p:sp>
      <p:sp>
        <p:nvSpPr>
          <p:cNvPr id="14" name="Text Placeholder 2"/>
          <p:cNvSpPr>
            <a:spLocks noGrp="1"/>
          </p:cNvSpPr>
          <p:nvPr>
            <p:ph type="body" idx="1" hasCustomPrompt="1"/>
          </p:nvPr>
        </p:nvSpPr>
        <p:spPr>
          <a:xfrm>
            <a:off x="413100" y="3801058"/>
            <a:ext cx="4040188" cy="639762"/>
          </a:xfrm>
          <a:prstGeom prst="rect">
            <a:avLst/>
          </a:prstGeom>
        </p:spPr>
        <p:txBody>
          <a:bodyPr anchor="t"/>
          <a:lstStyle>
            <a:lvl1pPr marL="0" indent="0" algn="l">
              <a:buNone/>
              <a:defRPr sz="2400" b="0" i="0" spc="0">
                <a:solidFill>
                  <a:schemeClr val="bg1"/>
                </a:solidFill>
                <a:latin typeface="HelveticaNeue MediumCond"/>
                <a:cs typeface="HelveticaNeue MediumCon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a:t>
            </a:r>
          </a:p>
        </p:txBody>
      </p:sp>
      <p:pic>
        <p:nvPicPr>
          <p:cNvPr id="2" name="Picture 1" descr="TEN_LogoUpdate_fin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357" y="568192"/>
            <a:ext cx="2027157" cy="779061"/>
          </a:xfrm>
          <a:prstGeom prst="rect">
            <a:avLst/>
          </a:prstGeom>
        </p:spPr>
      </p:pic>
    </p:spTree>
    <p:extLst>
      <p:ext uri="{BB962C8B-B14F-4D97-AF65-F5344CB8AC3E}">
        <p14:creationId xmlns:p14="http://schemas.microsoft.com/office/powerpoint/2010/main" val="39386188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asic Page - White background">
    <p:spTree>
      <p:nvGrpSpPr>
        <p:cNvPr id="1" name=""/>
        <p:cNvGrpSpPr/>
        <p:nvPr/>
      </p:nvGrpSpPr>
      <p:grpSpPr>
        <a:xfrm>
          <a:off x="0" y="0"/>
          <a:ext cx="0" cy="0"/>
          <a:chOff x="0" y="0"/>
          <a:chExt cx="0" cy="0"/>
        </a:xfrm>
      </p:grpSpPr>
      <p:sp>
        <p:nvSpPr>
          <p:cNvPr id="14" name="Text Placeholder 3"/>
          <p:cNvSpPr>
            <a:spLocks noGrp="1"/>
          </p:cNvSpPr>
          <p:nvPr>
            <p:ph type="body" sz="quarter" idx="10"/>
          </p:nvPr>
        </p:nvSpPr>
        <p:spPr>
          <a:xfrm>
            <a:off x="695325" y="1219200"/>
            <a:ext cx="7064375" cy="4121150"/>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8"/>
          <p:cNvSpPr>
            <a:spLocks noGrp="1"/>
          </p:cNvSpPr>
          <p:nvPr>
            <p:ph type="pic" sz="quarter" idx="13"/>
          </p:nvPr>
        </p:nvSpPr>
        <p:spPr>
          <a:xfrm>
            <a:off x="444500" y="10795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1407637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445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89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8508365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95325" y="1219200"/>
            <a:ext cx="7064375" cy="4121150"/>
          </a:xfrm>
          <a:prstGeom prst="rect">
            <a:avLst/>
          </a:prstGeom>
        </p:spPr>
        <p:txBody>
          <a:bodyPr vert="horz"/>
          <a:lstStyle>
            <a:lvl1pPr>
              <a:defRPr sz="2400">
                <a:solidFill>
                  <a:srgbClr val="192243"/>
                </a:solidFill>
              </a:defRPr>
            </a:lvl1pPr>
            <a:lvl2pPr>
              <a:defRPr sz="2400">
                <a:solidFill>
                  <a:srgbClr val="192243"/>
                </a:solidFill>
              </a:defRPr>
            </a:lvl2pPr>
            <a:lvl3pPr>
              <a:defRPr sz="2400">
                <a:solidFill>
                  <a:srgbClr val="192243"/>
                </a:solidFill>
              </a:defRPr>
            </a:lvl3pPr>
            <a:lvl4pPr>
              <a:defRPr sz="2400">
                <a:solidFill>
                  <a:srgbClr val="192243"/>
                </a:solidFill>
              </a:defRPr>
            </a:lvl4pPr>
            <a:lvl5pPr>
              <a:defRPr sz="2400">
                <a:solidFill>
                  <a:srgbClr val="192243"/>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3239327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sic layout w/ title icon ">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695325" y="1219200"/>
            <a:ext cx="7064375" cy="4121150"/>
          </a:xfrm>
          <a:prstGeom prst="rect">
            <a:avLst/>
          </a:prstGeom>
        </p:spPr>
        <p:txBody>
          <a:bodyPr vert="horz"/>
          <a:lstStyle>
            <a:lvl1pPr>
              <a:defRPr sz="2400" b="1">
                <a:solidFill>
                  <a:srgbClr val="213769"/>
                </a:solidFill>
              </a:defRPr>
            </a:lvl1pPr>
            <a:lvl2pPr>
              <a:defRPr sz="2400" b="1">
                <a:solidFill>
                  <a:srgbClr val="213769"/>
                </a:solidFill>
              </a:defRPr>
            </a:lvl2pPr>
            <a:lvl3pPr>
              <a:defRPr sz="2400" b="1">
                <a:solidFill>
                  <a:srgbClr val="213769"/>
                </a:solidFill>
              </a:defRPr>
            </a:lvl3pPr>
            <a:lvl4pPr>
              <a:defRPr sz="2400" b="1">
                <a:solidFill>
                  <a:srgbClr val="213769"/>
                </a:solidFill>
              </a:defRPr>
            </a:lvl4pPr>
            <a:lvl5pPr>
              <a:defRPr sz="2400" b="1">
                <a:solidFill>
                  <a:srgbClr val="213769"/>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9"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26698650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95325" y="1262063"/>
            <a:ext cx="7064375" cy="3775075"/>
          </a:xfrm>
          <a:prstGeom prst="rect">
            <a:avLst/>
          </a:prstGeom>
        </p:spPr>
        <p:txBody>
          <a:bodyPr vert="horz"/>
          <a:lstStyle/>
          <a:p>
            <a:endParaRPr lang="en-US" dirty="0"/>
          </a:p>
        </p:txBody>
      </p:sp>
      <p:sp>
        <p:nvSpPr>
          <p:cNvPr id="6"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25803308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w/Tex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4248084" y="1262063"/>
            <a:ext cx="3511384" cy="3775075"/>
          </a:xfrm>
          <a:prstGeom prst="rect">
            <a:avLst/>
          </a:prstGeom>
        </p:spPr>
        <p:txBody>
          <a:bodyPr vert="horz"/>
          <a:lstStyle/>
          <a:p>
            <a:endParaRPr lang="en-US" dirty="0"/>
          </a:p>
        </p:txBody>
      </p:sp>
      <p:sp>
        <p:nvSpPr>
          <p:cNvPr id="3" name="Text Placeholder 2"/>
          <p:cNvSpPr>
            <a:spLocks noGrp="1"/>
          </p:cNvSpPr>
          <p:nvPr>
            <p:ph type="body" sz="quarter" idx="11"/>
          </p:nvPr>
        </p:nvSpPr>
        <p:spPr>
          <a:xfrm>
            <a:off x="695325" y="1262063"/>
            <a:ext cx="3316288" cy="3775075"/>
          </a:xfrm>
          <a:prstGeom prst="rect">
            <a:avLst/>
          </a:prstGeom>
        </p:spPr>
        <p:txBody>
          <a:bodyPr vert="horz"/>
          <a:lstStyle>
            <a:lvl1pPr>
              <a:defRPr sz="1800">
                <a:solidFill>
                  <a:srgbClr val="192243"/>
                </a:solidFill>
              </a:defRPr>
            </a:lvl1pPr>
            <a:lvl2pPr>
              <a:defRPr sz="1800">
                <a:solidFill>
                  <a:srgbClr val="192243"/>
                </a:solidFill>
              </a:defRPr>
            </a:lvl2pPr>
            <a:lvl3pPr>
              <a:defRPr sz="1800">
                <a:solidFill>
                  <a:srgbClr val="192243"/>
                </a:solidFill>
              </a:defRPr>
            </a:lvl3pPr>
            <a:lvl4pPr>
              <a:defRPr sz="1800">
                <a:solidFill>
                  <a:srgbClr val="192243"/>
                </a:solidFill>
              </a:defRPr>
            </a:lvl4pPr>
            <a:lvl5pPr>
              <a:defRPr sz="1800">
                <a:solidFill>
                  <a:srgbClr val="192243"/>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9"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3476828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small Charts with Tex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95325" y="1262064"/>
            <a:ext cx="2753743" cy="1869724"/>
          </a:xfrm>
          <a:prstGeom prst="rect">
            <a:avLst/>
          </a:prstGeom>
        </p:spPr>
        <p:txBody>
          <a:bodyPr vert="horz"/>
          <a:lstStyle/>
          <a:p>
            <a:endParaRPr lang="en-US" dirty="0"/>
          </a:p>
        </p:txBody>
      </p:sp>
      <p:sp>
        <p:nvSpPr>
          <p:cNvPr id="5" name="Chart Placeholder 3"/>
          <p:cNvSpPr>
            <a:spLocks noGrp="1"/>
          </p:cNvSpPr>
          <p:nvPr>
            <p:ph type="chart" sz="quarter" idx="11"/>
          </p:nvPr>
        </p:nvSpPr>
        <p:spPr>
          <a:xfrm>
            <a:off x="695325" y="3297004"/>
            <a:ext cx="2753743" cy="1869724"/>
          </a:xfrm>
          <a:prstGeom prst="rect">
            <a:avLst/>
          </a:prstGeom>
        </p:spPr>
        <p:txBody>
          <a:bodyPr vert="horz"/>
          <a:lstStyle/>
          <a:p>
            <a:endParaRPr lang="en-US" dirty="0"/>
          </a:p>
        </p:txBody>
      </p:sp>
      <p:sp>
        <p:nvSpPr>
          <p:cNvPr id="3" name="Text Placeholder 2"/>
          <p:cNvSpPr>
            <a:spLocks noGrp="1"/>
          </p:cNvSpPr>
          <p:nvPr>
            <p:ph type="body" sz="quarter" idx="12"/>
          </p:nvPr>
        </p:nvSpPr>
        <p:spPr>
          <a:xfrm>
            <a:off x="3651250" y="1262063"/>
            <a:ext cx="4108450" cy="3905250"/>
          </a:xfrm>
          <a:prstGeom prst="rect">
            <a:avLst/>
          </a:prstGeom>
        </p:spPr>
        <p:txBody>
          <a:bodyPr vert="horz"/>
          <a:lstStyle>
            <a:lvl1pPr>
              <a:defRPr sz="1800">
                <a:solidFill>
                  <a:srgbClr val="192243"/>
                </a:solidFill>
              </a:defRPr>
            </a:lvl1pPr>
            <a:lvl2pPr>
              <a:defRPr sz="1800">
                <a:solidFill>
                  <a:srgbClr val="192243"/>
                </a:solidFill>
              </a:defRPr>
            </a:lvl2pPr>
            <a:lvl3pPr>
              <a:defRPr sz="1800">
                <a:solidFill>
                  <a:srgbClr val="192243"/>
                </a:solidFill>
              </a:defRPr>
            </a:lvl3pPr>
            <a:lvl4pPr>
              <a:defRPr sz="1800">
                <a:solidFill>
                  <a:srgbClr val="192243"/>
                </a:solidFill>
              </a:defRPr>
            </a:lvl4pPr>
            <a:lvl5pPr>
              <a:defRPr sz="1800">
                <a:solidFill>
                  <a:srgbClr val="192243"/>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34878854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martArt Graphic">
    <p:spTree>
      <p:nvGrpSpPr>
        <p:cNvPr id="1" name=""/>
        <p:cNvGrpSpPr/>
        <p:nvPr/>
      </p:nvGrpSpPr>
      <p:grpSpPr>
        <a:xfrm>
          <a:off x="0" y="0"/>
          <a:ext cx="0" cy="0"/>
          <a:chOff x="0" y="0"/>
          <a:chExt cx="0" cy="0"/>
        </a:xfrm>
      </p:grpSpPr>
      <p:sp>
        <p:nvSpPr>
          <p:cNvPr id="6" name="SmartArt Placeholder 5"/>
          <p:cNvSpPr>
            <a:spLocks noGrp="1"/>
          </p:cNvSpPr>
          <p:nvPr>
            <p:ph type="dgm" sz="quarter" idx="10"/>
          </p:nvPr>
        </p:nvSpPr>
        <p:spPr>
          <a:xfrm>
            <a:off x="695325" y="1306513"/>
            <a:ext cx="7064375" cy="4005262"/>
          </a:xfrm>
          <a:prstGeom prst="rect">
            <a:avLst/>
          </a:prstGeom>
        </p:spPr>
        <p:txBody>
          <a:bodyPr vert="horz"/>
          <a:lstStyle/>
          <a:p>
            <a:endParaRPr lang="en-US" dirty="0"/>
          </a:p>
        </p:txBody>
      </p:sp>
      <p:sp>
        <p:nvSpPr>
          <p:cNvPr id="9"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3041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martArt Graphic w/text">
    <p:spTree>
      <p:nvGrpSpPr>
        <p:cNvPr id="1" name=""/>
        <p:cNvGrpSpPr/>
        <p:nvPr/>
      </p:nvGrpSpPr>
      <p:grpSpPr>
        <a:xfrm>
          <a:off x="0" y="0"/>
          <a:ext cx="0" cy="0"/>
          <a:chOff x="0" y="0"/>
          <a:chExt cx="0" cy="0"/>
        </a:xfrm>
      </p:grpSpPr>
      <p:sp>
        <p:nvSpPr>
          <p:cNvPr id="6" name="SmartArt Placeholder 5"/>
          <p:cNvSpPr>
            <a:spLocks noGrp="1"/>
          </p:cNvSpPr>
          <p:nvPr>
            <p:ph type="dgm" sz="quarter" idx="10" hasCustomPrompt="1"/>
          </p:nvPr>
        </p:nvSpPr>
        <p:spPr>
          <a:xfrm>
            <a:off x="3867575" y="1306513"/>
            <a:ext cx="3892125" cy="4005262"/>
          </a:xfrm>
          <a:prstGeom prst="rect">
            <a:avLst/>
          </a:prstGeom>
        </p:spPr>
        <p:txBody>
          <a:bodyPr vert="horz"/>
          <a:lstStyle>
            <a:lvl1pPr>
              <a:defRPr sz="3200"/>
            </a:lvl1pPr>
          </a:lstStyle>
          <a:p>
            <a:r>
              <a:rPr lang="en-US" sz="2600" b="0" i="0" dirty="0">
                <a:solidFill>
                  <a:srgbClr val="000000"/>
                </a:solidFill>
                <a:latin typeface="Lucida Grande"/>
                <a:ea typeface="Lucida Grande"/>
                <a:cs typeface="Lucida Grande"/>
              </a:rPr>
              <a:t>2_SmartArt Graphic</a:t>
            </a:r>
            <a:endParaRPr lang="en-US" dirty="0"/>
          </a:p>
        </p:txBody>
      </p:sp>
      <p:sp>
        <p:nvSpPr>
          <p:cNvPr id="3" name="Text Placeholder 2"/>
          <p:cNvSpPr>
            <a:spLocks noGrp="1"/>
          </p:cNvSpPr>
          <p:nvPr>
            <p:ph type="body" sz="quarter" idx="11"/>
          </p:nvPr>
        </p:nvSpPr>
        <p:spPr>
          <a:xfrm>
            <a:off x="695325" y="1306513"/>
            <a:ext cx="2919413" cy="4005262"/>
          </a:xfrm>
          <a:prstGeom prst="rect">
            <a:avLst/>
          </a:prstGeom>
        </p:spPr>
        <p:txBody>
          <a:bodyPr vert="horz"/>
          <a:lstStyle>
            <a:lvl1pPr>
              <a:defRPr sz="1800">
                <a:solidFill>
                  <a:srgbClr val="192243"/>
                </a:solidFill>
              </a:defRPr>
            </a:lvl1pPr>
            <a:lvl2pPr>
              <a:defRPr sz="1800">
                <a:solidFill>
                  <a:srgbClr val="192243"/>
                </a:solidFill>
              </a:defRPr>
            </a:lvl2pPr>
            <a:lvl3pPr>
              <a:defRPr sz="1800">
                <a:solidFill>
                  <a:srgbClr val="192243"/>
                </a:solidFill>
              </a:defRPr>
            </a:lvl3pPr>
            <a:lvl4pPr>
              <a:defRPr sz="1800">
                <a:solidFill>
                  <a:srgbClr val="192243"/>
                </a:solidFill>
              </a:defRPr>
            </a:lvl4pPr>
            <a:lvl5pPr>
              <a:defRPr sz="1800">
                <a:solidFill>
                  <a:srgbClr val="192243"/>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22949018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martArt Graphic">
    <p:spTree>
      <p:nvGrpSpPr>
        <p:cNvPr id="1" name=""/>
        <p:cNvGrpSpPr/>
        <p:nvPr/>
      </p:nvGrpSpPr>
      <p:grpSpPr>
        <a:xfrm>
          <a:off x="0" y="0"/>
          <a:ext cx="0" cy="0"/>
          <a:chOff x="0" y="0"/>
          <a:chExt cx="0" cy="0"/>
        </a:xfrm>
      </p:grpSpPr>
      <p:sp>
        <p:nvSpPr>
          <p:cNvPr id="6" name="SmartArt Placeholder 5"/>
          <p:cNvSpPr>
            <a:spLocks noGrp="1"/>
          </p:cNvSpPr>
          <p:nvPr>
            <p:ph type="dgm" sz="quarter" idx="10"/>
          </p:nvPr>
        </p:nvSpPr>
        <p:spPr>
          <a:xfrm>
            <a:off x="695325" y="1306513"/>
            <a:ext cx="7064375" cy="4005262"/>
          </a:xfrm>
          <a:prstGeom prst="rect">
            <a:avLst/>
          </a:prstGeom>
        </p:spPr>
        <p:txBody>
          <a:bodyPr vert="horz"/>
          <a:lstStyle/>
          <a:p>
            <a:endParaRPr lang="en-US" dirty="0"/>
          </a:p>
        </p:txBody>
      </p:sp>
      <p:sp>
        <p:nvSpPr>
          <p:cNvPr id="9"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3604755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0"/>
          </p:nvPr>
        </p:nvSpPr>
        <p:spPr>
          <a:xfrm>
            <a:off x="695325" y="1428750"/>
            <a:ext cx="7064375" cy="3803650"/>
          </a:xfrm>
          <a:prstGeom prst="rect">
            <a:avLst/>
          </a:prstGeom>
        </p:spPr>
        <p:txBody>
          <a:bodyPr vert="horz"/>
          <a:lstStyle/>
          <a:p>
            <a:endParaRPr lang="en-US" dirty="0"/>
          </a:p>
        </p:txBody>
      </p:sp>
      <p:sp>
        <p:nvSpPr>
          <p:cNvPr id="8" name="Picture Placeholder 8"/>
          <p:cNvSpPr>
            <a:spLocks noGrp="1"/>
          </p:cNvSpPr>
          <p:nvPr>
            <p:ph type="pic" sz="quarter" idx="13"/>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2423900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Layout w/text">
    <p:spTree>
      <p:nvGrpSpPr>
        <p:cNvPr id="1" name=""/>
        <p:cNvGrpSpPr/>
        <p:nvPr/>
      </p:nvGrpSpPr>
      <p:grpSpPr>
        <a:xfrm>
          <a:off x="0" y="0"/>
          <a:ext cx="0" cy="0"/>
          <a:chOff x="0" y="0"/>
          <a:chExt cx="0" cy="0"/>
        </a:xfrm>
      </p:grpSpPr>
      <p:sp>
        <p:nvSpPr>
          <p:cNvPr id="3" name="Table Placeholder 2"/>
          <p:cNvSpPr>
            <a:spLocks noGrp="1"/>
          </p:cNvSpPr>
          <p:nvPr>
            <p:ph type="tbl" sz="quarter" idx="10"/>
          </p:nvPr>
        </p:nvSpPr>
        <p:spPr>
          <a:xfrm>
            <a:off x="3946947" y="1428750"/>
            <a:ext cx="3812753" cy="3803650"/>
          </a:xfrm>
          <a:prstGeom prst="rect">
            <a:avLst/>
          </a:prstGeom>
        </p:spPr>
        <p:txBody>
          <a:bodyPr vert="horz"/>
          <a:lstStyle/>
          <a:p>
            <a:endParaRPr lang="en-US" dirty="0"/>
          </a:p>
        </p:txBody>
      </p:sp>
      <p:sp>
        <p:nvSpPr>
          <p:cNvPr id="5" name="Text Placeholder 4"/>
          <p:cNvSpPr>
            <a:spLocks noGrp="1"/>
          </p:cNvSpPr>
          <p:nvPr>
            <p:ph type="body" sz="quarter" idx="11"/>
          </p:nvPr>
        </p:nvSpPr>
        <p:spPr>
          <a:xfrm>
            <a:off x="695325" y="1428750"/>
            <a:ext cx="2933700" cy="3803650"/>
          </a:xfrm>
          <a:prstGeom prst="rect">
            <a:avLst/>
          </a:prstGeom>
        </p:spPr>
        <p:txBody>
          <a:bodyPr vert="horz"/>
          <a:lstStyle>
            <a:lvl1pPr>
              <a:defRPr sz="1800">
                <a:solidFill>
                  <a:srgbClr val="192243"/>
                </a:solidFill>
              </a:defRPr>
            </a:lvl1pPr>
            <a:lvl2pPr>
              <a:defRPr sz="1800">
                <a:solidFill>
                  <a:srgbClr val="192243"/>
                </a:solidFill>
              </a:defRPr>
            </a:lvl2pPr>
            <a:lvl3pPr>
              <a:defRPr sz="1800">
                <a:solidFill>
                  <a:srgbClr val="192243"/>
                </a:solidFill>
              </a:defRPr>
            </a:lvl3pPr>
            <a:lvl4pPr>
              <a:defRPr sz="1800">
                <a:solidFill>
                  <a:srgbClr val="192243"/>
                </a:solidFill>
              </a:defRPr>
            </a:lvl4pPr>
            <a:lvl5pPr>
              <a:defRPr sz="1800">
                <a:solidFill>
                  <a:srgbClr val="192243"/>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Picture Placeholder 5"/>
          <p:cNvSpPr>
            <a:spLocks noGrp="1"/>
          </p:cNvSpPr>
          <p:nvPr>
            <p:ph type="pic" sz="quarter" idx="12"/>
          </p:nvPr>
        </p:nvSpPr>
        <p:spPr>
          <a:xfrm>
            <a:off x="695325" y="125891"/>
            <a:ext cx="504697" cy="433269"/>
          </a:xfrm>
          <a:prstGeom prst="rect">
            <a:avLst/>
          </a:prstGeom>
        </p:spPr>
        <p:txBody>
          <a:bodyPr vert="horz"/>
          <a:lstStyle/>
          <a:p>
            <a:endParaRPr lang="en-US" dirty="0"/>
          </a:p>
        </p:txBody>
      </p:sp>
    </p:spTree>
    <p:extLst>
      <p:ext uri="{BB962C8B-B14F-4D97-AF65-F5344CB8AC3E}">
        <p14:creationId xmlns:p14="http://schemas.microsoft.com/office/powerpoint/2010/main" val="368746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3506808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w/picture">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95325" y="1428750"/>
            <a:ext cx="4355612" cy="3803650"/>
          </a:xfrm>
          <a:prstGeom prst="rect">
            <a:avLst/>
          </a:prstGeom>
        </p:spPr>
        <p:txBody>
          <a:bodyPr vert="horz"/>
          <a:lstStyle>
            <a:lvl1pPr>
              <a:defRPr sz="1800">
                <a:solidFill>
                  <a:srgbClr val="192243"/>
                </a:solidFill>
              </a:defRPr>
            </a:lvl1pPr>
            <a:lvl2pPr>
              <a:defRPr sz="1800">
                <a:solidFill>
                  <a:srgbClr val="192243"/>
                </a:solidFill>
              </a:defRPr>
            </a:lvl2pPr>
            <a:lvl3pPr>
              <a:defRPr sz="1800">
                <a:solidFill>
                  <a:srgbClr val="192243"/>
                </a:solidFill>
              </a:defRPr>
            </a:lvl3pPr>
            <a:lvl4pPr>
              <a:defRPr sz="1800">
                <a:solidFill>
                  <a:srgbClr val="192243"/>
                </a:solidFill>
              </a:defRPr>
            </a:lvl4pPr>
            <a:lvl5pPr>
              <a:defRPr sz="1800">
                <a:solidFill>
                  <a:srgbClr val="192243"/>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Picture Placeholder 3"/>
          <p:cNvSpPr>
            <a:spLocks noGrp="1"/>
          </p:cNvSpPr>
          <p:nvPr>
            <p:ph type="pic" sz="quarter" idx="12"/>
          </p:nvPr>
        </p:nvSpPr>
        <p:spPr>
          <a:xfrm>
            <a:off x="5202238" y="1428750"/>
            <a:ext cx="2557462" cy="3803650"/>
          </a:xfrm>
          <a:prstGeom prst="rect">
            <a:avLst/>
          </a:prstGeom>
        </p:spPr>
        <p:txBody>
          <a:bodyPr vert="horz"/>
          <a:lstStyle/>
          <a:p>
            <a:endParaRPr lang="en-US" dirty="0"/>
          </a:p>
        </p:txBody>
      </p:sp>
      <p:sp>
        <p:nvSpPr>
          <p:cNvPr id="9" name="Picture Placeholder 5"/>
          <p:cNvSpPr>
            <a:spLocks noGrp="1"/>
          </p:cNvSpPr>
          <p:nvPr>
            <p:ph type="pic" sz="quarter" idx="13"/>
          </p:nvPr>
        </p:nvSpPr>
        <p:spPr>
          <a:xfrm>
            <a:off x="695325" y="125891"/>
            <a:ext cx="504697" cy="433269"/>
          </a:xfrm>
          <a:prstGeom prst="rect">
            <a:avLst/>
          </a:prstGeom>
        </p:spPr>
        <p:txBody>
          <a:bodyPr vert="horz"/>
          <a:lstStyle/>
          <a:p>
            <a:endParaRPr lang="en-US" dirty="0"/>
          </a:p>
        </p:txBody>
      </p:sp>
    </p:spTree>
    <p:extLst>
      <p:ext uri="{BB962C8B-B14F-4D97-AF65-F5344CB8AC3E}">
        <p14:creationId xmlns:p14="http://schemas.microsoft.com/office/powerpoint/2010/main" val="24107049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ext w/2 pictures">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95325" y="1428750"/>
            <a:ext cx="4355612" cy="3803650"/>
          </a:xfrm>
          <a:prstGeom prst="rect">
            <a:avLst/>
          </a:prstGeom>
        </p:spPr>
        <p:txBody>
          <a:bodyPr vert="horz"/>
          <a:lstStyle>
            <a:lvl1pPr>
              <a:defRPr sz="1800">
                <a:solidFill>
                  <a:srgbClr val="192243"/>
                </a:solidFill>
              </a:defRPr>
            </a:lvl1pPr>
            <a:lvl2pPr>
              <a:defRPr sz="1800">
                <a:solidFill>
                  <a:srgbClr val="192243"/>
                </a:solidFill>
              </a:defRPr>
            </a:lvl2pPr>
            <a:lvl3pPr>
              <a:defRPr sz="1800">
                <a:solidFill>
                  <a:srgbClr val="192243"/>
                </a:solidFill>
              </a:defRPr>
            </a:lvl3pPr>
            <a:lvl4pPr>
              <a:defRPr sz="1800">
                <a:solidFill>
                  <a:srgbClr val="192243"/>
                </a:solidFill>
              </a:defRPr>
            </a:lvl4pPr>
            <a:lvl5pPr>
              <a:defRPr sz="1800">
                <a:solidFill>
                  <a:srgbClr val="192243"/>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Picture Placeholder 3"/>
          <p:cNvSpPr>
            <a:spLocks noGrp="1"/>
          </p:cNvSpPr>
          <p:nvPr>
            <p:ph type="pic" sz="quarter" idx="12"/>
          </p:nvPr>
        </p:nvSpPr>
        <p:spPr>
          <a:xfrm>
            <a:off x="5202238" y="1428750"/>
            <a:ext cx="2557462" cy="1869007"/>
          </a:xfrm>
          <a:prstGeom prst="rect">
            <a:avLst/>
          </a:prstGeom>
        </p:spPr>
        <p:txBody>
          <a:bodyPr vert="horz"/>
          <a:lstStyle/>
          <a:p>
            <a:endParaRPr lang="en-US" dirty="0"/>
          </a:p>
        </p:txBody>
      </p:sp>
      <p:sp>
        <p:nvSpPr>
          <p:cNvPr id="6" name="Picture Placeholder 3"/>
          <p:cNvSpPr>
            <a:spLocks noGrp="1"/>
          </p:cNvSpPr>
          <p:nvPr>
            <p:ph type="pic" sz="quarter" idx="13"/>
          </p:nvPr>
        </p:nvSpPr>
        <p:spPr>
          <a:xfrm>
            <a:off x="5202238" y="3485376"/>
            <a:ext cx="2557462" cy="1747024"/>
          </a:xfrm>
          <a:prstGeom prst="rect">
            <a:avLst/>
          </a:prstGeom>
        </p:spPr>
        <p:txBody>
          <a:bodyPr vert="horz"/>
          <a:lstStyle/>
          <a:p>
            <a:endParaRPr lang="en-US" dirty="0"/>
          </a:p>
        </p:txBody>
      </p:sp>
      <p:sp>
        <p:nvSpPr>
          <p:cNvPr id="9" name="Title 1"/>
          <p:cNvSpPr txBox="1">
            <a:spLocks/>
          </p:cNvSpPr>
          <p:nvPr userDrawn="1"/>
        </p:nvSpPr>
        <p:spPr>
          <a:xfrm>
            <a:off x="1308944" y="-75819"/>
            <a:ext cx="6208109"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r>
              <a:rPr lang="en-US" dirty="0"/>
              <a:t>Title Slide</a:t>
            </a:r>
          </a:p>
        </p:txBody>
      </p:sp>
      <p:sp>
        <p:nvSpPr>
          <p:cNvPr id="10" name="Picture Placeholder 8"/>
          <p:cNvSpPr>
            <a:spLocks noGrp="1"/>
          </p:cNvSpPr>
          <p:nvPr>
            <p:ph type="pic" sz="quarter" idx="14"/>
          </p:nvPr>
        </p:nvSpPr>
        <p:spPr>
          <a:xfrm>
            <a:off x="444500" y="101600"/>
            <a:ext cx="776288" cy="438150"/>
          </a:xfrm>
          <a:prstGeom prst="rect">
            <a:avLst/>
          </a:prstGeom>
        </p:spPr>
        <p:txBody>
          <a:bodyPr vert="horz"/>
          <a:lstStyle/>
          <a:p>
            <a:endParaRPr lang="en-US" dirty="0"/>
          </a:p>
        </p:txBody>
      </p:sp>
    </p:spTree>
    <p:extLst>
      <p:ext uri="{BB962C8B-B14F-4D97-AF65-F5344CB8AC3E}">
        <p14:creationId xmlns:p14="http://schemas.microsoft.com/office/powerpoint/2010/main" val="73053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72796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966539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theme" Target="../theme/theme5.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613C-1AD7-49D3-885D-F654C5CDBAA6}" type="datetime1">
              <a:rPr lang="en-US" smtClean="0"/>
              <a:pPr/>
              <a:t>11/10/2016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891963376"/>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71958-24C8-4288-8D2E-5DFBA73808F3}" type="datetimeFigureOut">
              <a:rPr lang="en-US" smtClean="0"/>
              <a:t>11/10/2016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08E9C-7526-4324-B718-C196C158ED95}" type="slidenum">
              <a:rPr lang="en-US" smtClean="0"/>
              <a:t>‹#›</a:t>
            </a:fld>
            <a:endParaRPr lang="en-US"/>
          </a:p>
        </p:txBody>
      </p:sp>
    </p:spTree>
    <p:extLst>
      <p:ext uri="{BB962C8B-B14F-4D97-AF65-F5344CB8AC3E}">
        <p14:creationId xmlns:p14="http://schemas.microsoft.com/office/powerpoint/2010/main" val="241002043"/>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haparral Pro"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haparral Pro"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haparral Pro"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haparral Pro"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haparral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C1406-15F8-4338-8C19-54EB5B14A51C}" type="datetimeFigureOut">
              <a:rPr lang="en-US" smtClean="0"/>
              <a:t>11/10/2016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E3175-274B-4199-AC74-D0D2EC14CF4C}" type="slidenum">
              <a:rPr lang="en-US" smtClean="0"/>
              <a:t>‹#›</a:t>
            </a:fld>
            <a:endParaRPr lang="en-US"/>
          </a:p>
        </p:txBody>
      </p:sp>
    </p:spTree>
    <p:extLst>
      <p:ext uri="{BB962C8B-B14F-4D97-AF65-F5344CB8AC3E}">
        <p14:creationId xmlns:p14="http://schemas.microsoft.com/office/powerpoint/2010/main" val="3192227433"/>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3505201"/>
            <a:ext cx="8153400" cy="2133599"/>
          </a:xfrm>
          <a:prstGeom prst="rect">
            <a:avLst/>
          </a:prstGeom>
        </p:spPr>
        <p:txBody>
          <a:bodyPr vert="horz" lIns="91440" tIns="45720" rIns="91440" bIns="45720" rtlCol="0">
            <a:normAutofit/>
          </a:bodyPr>
          <a:lstStyle/>
          <a:p>
            <a:pPr lvl="0"/>
            <a:r>
              <a:rPr lang="en-US" dirty="0"/>
              <a:t>Project 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Date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Presenters name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Presenters Title</a:t>
            </a:r>
          </a:p>
        </p:txBody>
      </p:sp>
    </p:spTree>
    <p:extLst>
      <p:ext uri="{BB962C8B-B14F-4D97-AF65-F5344CB8AC3E}">
        <p14:creationId xmlns:p14="http://schemas.microsoft.com/office/powerpoint/2010/main" val="117398432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ctr" defTabSz="914400" rtl="0" eaLnBrk="1" latinLnBrk="0" hangingPunct="1">
        <a:spcBef>
          <a:spcPct val="0"/>
        </a:spcBef>
        <a:buNone/>
        <a:defRPr sz="4400" b="1" kern="1200">
          <a:solidFill>
            <a:schemeClr val="tx1"/>
          </a:solidFill>
          <a:latin typeface="Chaparral Pro"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haparral Pro"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haparral Pro"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haparral Pro"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haparral Pro"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haparral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EN_PPT_Footer_NewLogo-01.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48335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536300D-F142-7B48-8E07-01CB06989A04}" type="slidenum">
              <a:rPr lang="en-US" smtClean="0"/>
              <a:pPr/>
              <a:t>‹#›</a:t>
            </a:fld>
            <a:endParaRPr lang="en-US" dirty="0"/>
          </a:p>
        </p:txBody>
      </p:sp>
    </p:spTree>
    <p:extLst>
      <p:ext uri="{BB962C8B-B14F-4D97-AF65-F5344CB8AC3E}">
        <p14:creationId xmlns:p14="http://schemas.microsoft.com/office/powerpoint/2010/main" val="373528175"/>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4044" r:id="rId22"/>
    <p:sldLayoutId id="2147484045" r:id="rId23"/>
    <p:sldLayoutId id="2147484046" r:id="rId24"/>
    <p:sldLayoutId id="2147484047" r:id="rId25"/>
    <p:sldLayoutId id="2147484048" r:id="rId26"/>
    <p:sldLayoutId id="2147484049"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http://www.fcm.ca/"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fcm.ca/home/programs/community-economic-development-initiative/our-toolkit-and-more-resources.htm"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1.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3.xml"/><Relationship Id="rId1" Type="http://schemas.openxmlformats.org/officeDocument/2006/relationships/slideLayout" Target="../slideLayouts/slideLayout57.xml"/><Relationship Id="rId5" Type="http://schemas.openxmlformats.org/officeDocument/2006/relationships/image" Target="../media/image56.emf"/><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4.xml"/><Relationship Id="rId1" Type="http://schemas.openxmlformats.org/officeDocument/2006/relationships/slideLayout" Target="../slideLayouts/slideLayout57.xml"/><Relationship Id="rId5" Type="http://schemas.openxmlformats.org/officeDocument/2006/relationships/image" Target="../media/image55.png"/><Relationship Id="rId4" Type="http://schemas.openxmlformats.org/officeDocument/2006/relationships/image" Target="../media/image56.emf"/></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
        <p:nvSpPr>
          <p:cNvPr id="2" name="TextBox 1"/>
          <p:cNvSpPr txBox="1"/>
          <p:nvPr/>
        </p:nvSpPr>
        <p:spPr>
          <a:xfrm>
            <a:off x="899592" y="4797152"/>
            <a:ext cx="7632848" cy="646331"/>
          </a:xfrm>
          <a:prstGeom prst="rect">
            <a:avLst/>
          </a:prstGeom>
          <a:noFill/>
        </p:spPr>
        <p:txBody>
          <a:bodyPr wrap="square" rtlCol="0">
            <a:spAutoFit/>
          </a:bodyPr>
          <a:lstStyle/>
          <a:p>
            <a:pPr algn="r"/>
            <a:r>
              <a:rPr lang="en-CA" b="1" dirty="0">
                <a:solidFill>
                  <a:srgbClr val="B5121B"/>
                </a:solidFill>
                <a:latin typeface="Chaparral Pro" pitchFamily="18" charset="0"/>
              </a:rPr>
              <a:t>www.edo.ca</a:t>
            </a:r>
          </a:p>
          <a:p>
            <a:pPr algn="r"/>
            <a:r>
              <a:rPr lang="en-CA" i="1" dirty="0">
                <a:solidFill>
                  <a:srgbClr val="B5121B"/>
                </a:solidFill>
                <a:latin typeface="Chaparral Pro" pitchFamily="18" charset="0"/>
              </a:rPr>
              <a:t>Excellence in Aboriginal Economic Development</a:t>
            </a:r>
          </a:p>
        </p:txBody>
      </p:sp>
    </p:spTree>
    <p:extLst>
      <p:ext uri="{BB962C8B-B14F-4D97-AF65-F5344CB8AC3E}">
        <p14:creationId xmlns:p14="http://schemas.microsoft.com/office/powerpoint/2010/main" val="363984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tait\AppData\Local\Microsoft\Windows\Temporary Internet Files\Content.Outlook\83L9X3SW\CEDI Identifi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736" y="620688"/>
            <a:ext cx="4574107" cy="397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9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404664"/>
            <a:ext cx="8640960" cy="93610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a:solidFill>
                  <a:srgbClr val="B5121B"/>
                </a:solidFill>
                <a:latin typeface="Chaparral Pro" pitchFamily="18" charset="0"/>
                <a:ea typeface="+mj-ea"/>
                <a:cs typeface="+mj-cs"/>
              </a:rPr>
              <a:t>What is CEDI?</a:t>
            </a:r>
            <a:endParaRPr kumimoji="0" lang="en-US" sz="4400" i="0" u="none" strike="noStrike" kern="0" cap="none" spc="0" normalizeH="0" baseline="0" noProof="0" dirty="0">
              <a:ln>
                <a:noFill/>
              </a:ln>
              <a:solidFill>
                <a:srgbClr val="B5121B"/>
              </a:solidFill>
              <a:uLnTx/>
              <a:uFillTx/>
              <a:latin typeface="Chaparral Pro" pitchFamily="18" charset="0"/>
              <a:ea typeface="+mj-ea"/>
              <a:cs typeface="+mj-cs"/>
            </a:endParaRPr>
          </a:p>
        </p:txBody>
      </p:sp>
      <p:sp>
        <p:nvSpPr>
          <p:cNvPr id="4" name="TextBox 3"/>
          <p:cNvSpPr txBox="1"/>
          <p:nvPr/>
        </p:nvSpPr>
        <p:spPr>
          <a:xfrm>
            <a:off x="611560" y="1309985"/>
            <a:ext cx="7992888" cy="3970318"/>
          </a:xfrm>
          <a:prstGeom prst="rect">
            <a:avLst/>
          </a:prstGeom>
          <a:noFill/>
        </p:spPr>
        <p:txBody>
          <a:bodyPr wrap="square" rtlCol="0">
            <a:spAutoFit/>
          </a:bodyPr>
          <a:lstStyle/>
          <a:p>
            <a:r>
              <a:rPr lang="en-CA" sz="2000" b="1" dirty="0">
                <a:latin typeface="Chaparral Pro" pitchFamily="18" charset="0"/>
              </a:rPr>
              <a:t>The First Nations - Municipal Community Economic Development Initiative (CEDI) </a:t>
            </a:r>
          </a:p>
          <a:p>
            <a:endParaRPr lang="en-CA" sz="1400" dirty="0">
              <a:latin typeface="Chaparral Pro" pitchFamily="18" charset="0"/>
            </a:endParaRPr>
          </a:p>
          <a:p>
            <a:r>
              <a:rPr lang="en-CA" dirty="0">
                <a:latin typeface="Chaparral Pro" panose="02060503040505020203" pitchFamily="18" charset="0"/>
              </a:rPr>
              <a:t>The First Nations - Municipal CEDI is a joint initiative of the </a:t>
            </a:r>
            <a:r>
              <a:rPr lang="en-CA" u="sng" dirty="0">
                <a:latin typeface="Chaparral Pro" panose="02060503040505020203" pitchFamily="18" charset="0"/>
                <a:hlinkClick r:id="rId2"/>
              </a:rPr>
              <a:t>Federation of Canadian Municipalities</a:t>
            </a:r>
            <a:r>
              <a:rPr lang="en-CA" dirty="0">
                <a:latin typeface="Chaparral Pro" panose="02060503040505020203" pitchFamily="18" charset="0"/>
              </a:rPr>
              <a:t> (FCM) and Cando that builds the capacity of First Nations and adjacent municipalities to develop joint community economic development (CED) plans and strategies.</a:t>
            </a:r>
          </a:p>
          <a:p>
            <a:endParaRPr lang="en-CA" dirty="0">
              <a:latin typeface="Chaparral Pro" panose="02060503040505020203" pitchFamily="18" charset="0"/>
            </a:endParaRPr>
          </a:p>
          <a:p>
            <a:r>
              <a:rPr lang="en-CA">
                <a:latin typeface="Chaparral Pro" panose="02060503040505020203" pitchFamily="18" charset="0"/>
              </a:rPr>
              <a:t>From 2013-2016, </a:t>
            </a:r>
            <a:r>
              <a:rPr lang="en-CA" dirty="0">
                <a:latin typeface="Chaparral Pro" panose="02060503040505020203" pitchFamily="18" charset="0"/>
              </a:rPr>
              <a:t>CEDI worked with six partnerships of First Nations and municipalities across Canada to enhance their community-to-community relationships and collaboration on joint CED initiatives as part of Phase I. By the end of the Phase I, all six partnerships have developed a strategy to move forward within joint economic development and have built a formal relationship protocol to help initiatives move forward.</a:t>
            </a:r>
          </a:p>
        </p:txBody>
      </p:sp>
    </p:spTree>
    <p:extLst>
      <p:ext uri="{BB962C8B-B14F-4D97-AF65-F5344CB8AC3E}">
        <p14:creationId xmlns:p14="http://schemas.microsoft.com/office/powerpoint/2010/main" val="86583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404664"/>
            <a:ext cx="8640960" cy="93610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a:solidFill>
                  <a:srgbClr val="B5121B"/>
                </a:solidFill>
                <a:latin typeface="Chaparral Pro" pitchFamily="18" charset="0"/>
                <a:ea typeface="+mj-ea"/>
                <a:cs typeface="+mj-cs"/>
              </a:rPr>
              <a:t>What is CEDI?</a:t>
            </a:r>
            <a:endParaRPr kumimoji="0" lang="en-US" sz="4400" i="0" u="none" strike="noStrike" kern="0" cap="none" spc="0" normalizeH="0" baseline="0" noProof="0" dirty="0">
              <a:ln>
                <a:noFill/>
              </a:ln>
              <a:solidFill>
                <a:srgbClr val="B5121B"/>
              </a:solidFill>
              <a:uLnTx/>
              <a:uFillTx/>
              <a:latin typeface="Chaparral Pro" pitchFamily="18" charset="0"/>
              <a:ea typeface="+mj-ea"/>
              <a:cs typeface="+mj-cs"/>
            </a:endParaRPr>
          </a:p>
        </p:txBody>
      </p:sp>
      <p:sp>
        <p:nvSpPr>
          <p:cNvPr id="4" name="TextBox 3"/>
          <p:cNvSpPr txBox="1"/>
          <p:nvPr/>
        </p:nvSpPr>
        <p:spPr>
          <a:xfrm>
            <a:off x="611560" y="1309985"/>
            <a:ext cx="7992888" cy="3370153"/>
          </a:xfrm>
          <a:prstGeom prst="rect">
            <a:avLst/>
          </a:prstGeom>
          <a:noFill/>
        </p:spPr>
        <p:txBody>
          <a:bodyPr wrap="square" rtlCol="0">
            <a:spAutoFit/>
          </a:bodyPr>
          <a:lstStyle/>
          <a:p>
            <a:r>
              <a:rPr lang="en-CA" dirty="0">
                <a:latin typeface="Chaparral Pro" panose="02060503040505020203" pitchFamily="18" charset="0"/>
              </a:rPr>
              <a:t>Phase II of the CEDI Project will run from 2016-2021 and will work with 10 partnerships.  The Phase II will be carried out in 3 cycles: from over 80 applications,  4 partnerships will be selected in 2016, 3 partnerships in 2017, and 3 more partnerships in 2018.</a:t>
            </a:r>
          </a:p>
          <a:p>
            <a:endParaRPr lang="en-CA" dirty="0">
              <a:latin typeface="Chaparral Pro" panose="02060503040505020203" pitchFamily="18" charset="0"/>
            </a:endParaRPr>
          </a:p>
          <a:p>
            <a:r>
              <a:rPr lang="en-CA" dirty="0">
                <a:latin typeface="Chaparral Pro" panose="02060503040505020203" pitchFamily="18" charset="0"/>
              </a:rPr>
              <a:t>Partnerships selected for cycle 1 are:</a:t>
            </a:r>
          </a:p>
          <a:p>
            <a:endParaRPr lang="en-CA" dirty="0">
              <a:latin typeface="Chaparral Pro" panose="02060503040505020203" pitchFamily="18" charset="0"/>
            </a:endParaRPr>
          </a:p>
          <a:p>
            <a:pPr marL="285750" lvl="0" indent="-285750">
              <a:spcAft>
                <a:spcPts val="600"/>
              </a:spcAft>
              <a:buFont typeface="Arial" panose="020B0604020202020204" pitchFamily="34" charset="0"/>
              <a:buChar char="•"/>
            </a:pPr>
            <a:r>
              <a:rPr lang="en-US" dirty="0">
                <a:latin typeface="Chaparral Pro" panose="02060503040505020203" pitchFamily="18" charset="0"/>
              </a:rPr>
              <a:t>Enoch Cree Nation &amp; City of Edmonton, Alberta</a:t>
            </a:r>
            <a:endParaRPr lang="en-CA" dirty="0">
              <a:latin typeface="Chaparral Pro" panose="02060503040505020203" pitchFamily="18" charset="0"/>
            </a:endParaRPr>
          </a:p>
          <a:p>
            <a:pPr marL="285750" lvl="0" indent="-285750">
              <a:spcAft>
                <a:spcPts val="600"/>
              </a:spcAft>
              <a:buFont typeface="Arial" panose="020B0604020202020204" pitchFamily="34" charset="0"/>
              <a:buChar char="•"/>
            </a:pPr>
            <a:r>
              <a:rPr lang="en-US" dirty="0" err="1">
                <a:latin typeface="Chaparral Pro" panose="02060503040505020203" pitchFamily="18" charset="0"/>
              </a:rPr>
              <a:t>Battleford</a:t>
            </a:r>
            <a:r>
              <a:rPr lang="en-US" dirty="0">
                <a:latin typeface="Chaparral Pro" panose="02060503040505020203" pitchFamily="18" charset="0"/>
              </a:rPr>
              <a:t> Agency Tribal Council &amp; City of North </a:t>
            </a:r>
            <a:r>
              <a:rPr lang="en-US" dirty="0" err="1">
                <a:latin typeface="Chaparral Pro" panose="02060503040505020203" pitchFamily="18" charset="0"/>
              </a:rPr>
              <a:t>Battleford</a:t>
            </a:r>
            <a:r>
              <a:rPr lang="en-US" dirty="0">
                <a:latin typeface="Chaparral Pro" panose="02060503040505020203" pitchFamily="18" charset="0"/>
              </a:rPr>
              <a:t>, Saskatchewan</a:t>
            </a:r>
            <a:endParaRPr lang="en-CA" dirty="0">
              <a:latin typeface="Chaparral Pro" panose="02060503040505020203" pitchFamily="18" charset="0"/>
            </a:endParaRPr>
          </a:p>
          <a:p>
            <a:pPr marL="285750" lvl="0" indent="-285750">
              <a:spcAft>
                <a:spcPts val="600"/>
              </a:spcAft>
              <a:buFont typeface="Arial" panose="020B0604020202020204" pitchFamily="34" charset="0"/>
              <a:buChar char="•"/>
            </a:pPr>
            <a:r>
              <a:rPr lang="en-US" dirty="0" err="1">
                <a:latin typeface="Chaparral Pro" panose="02060503040505020203" pitchFamily="18" charset="0"/>
              </a:rPr>
              <a:t>Paqtnkek</a:t>
            </a:r>
            <a:r>
              <a:rPr lang="en-US" dirty="0">
                <a:latin typeface="Chaparral Pro" panose="02060503040505020203" pitchFamily="18" charset="0"/>
              </a:rPr>
              <a:t> </a:t>
            </a:r>
            <a:r>
              <a:rPr lang="en-US" dirty="0" err="1">
                <a:latin typeface="Chaparral Pro" panose="02060503040505020203" pitchFamily="18" charset="0"/>
              </a:rPr>
              <a:t>Mi’kmaw</a:t>
            </a:r>
            <a:r>
              <a:rPr lang="en-US" dirty="0">
                <a:latin typeface="Chaparral Pro" panose="02060503040505020203" pitchFamily="18" charset="0"/>
              </a:rPr>
              <a:t> Nation &amp; County of </a:t>
            </a:r>
            <a:r>
              <a:rPr lang="en-US" dirty="0" err="1">
                <a:latin typeface="Chaparral Pro" panose="02060503040505020203" pitchFamily="18" charset="0"/>
              </a:rPr>
              <a:t>Antigonish</a:t>
            </a:r>
            <a:r>
              <a:rPr lang="en-US" dirty="0">
                <a:latin typeface="Chaparral Pro" panose="02060503040505020203" pitchFamily="18" charset="0"/>
              </a:rPr>
              <a:t>, Nova Scotia</a:t>
            </a:r>
            <a:endParaRPr lang="en-CA" dirty="0">
              <a:latin typeface="Chaparral Pro" panose="02060503040505020203" pitchFamily="18" charset="0"/>
            </a:endParaRPr>
          </a:p>
          <a:p>
            <a:pPr marL="285750" lvl="0" indent="-285750">
              <a:spcAft>
                <a:spcPts val="600"/>
              </a:spcAft>
              <a:buFont typeface="Arial" panose="020B0604020202020204" pitchFamily="34" charset="0"/>
              <a:buChar char="•"/>
            </a:pPr>
            <a:r>
              <a:rPr lang="en-US" dirty="0">
                <a:latin typeface="Chaparral Pro" panose="02060503040505020203" pitchFamily="18" charset="0"/>
              </a:rPr>
              <a:t>Fort William First Nation &amp; City of Thunder Bay, Ontario</a:t>
            </a:r>
            <a:endParaRPr lang="en-CA" dirty="0">
              <a:latin typeface="Chaparral Pro" panose="02060503040505020203" pitchFamily="18" charset="0"/>
            </a:endParaRPr>
          </a:p>
        </p:txBody>
      </p:sp>
    </p:spTree>
    <p:extLst>
      <p:ext uri="{BB962C8B-B14F-4D97-AF65-F5344CB8AC3E}">
        <p14:creationId xmlns:p14="http://schemas.microsoft.com/office/powerpoint/2010/main" val="37263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404664"/>
            <a:ext cx="8640960" cy="93610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a:solidFill>
                  <a:srgbClr val="B5121B"/>
                </a:solidFill>
                <a:latin typeface="Chaparral Pro" pitchFamily="18" charset="0"/>
                <a:ea typeface="+mj-ea"/>
                <a:cs typeface="+mj-cs"/>
              </a:rPr>
              <a:t>What is CEDI?</a:t>
            </a:r>
            <a:endParaRPr kumimoji="0" lang="en-US" sz="4400" i="0" u="none" strike="noStrike" kern="0" cap="none" spc="0" normalizeH="0" baseline="0" noProof="0" dirty="0">
              <a:ln>
                <a:noFill/>
              </a:ln>
              <a:solidFill>
                <a:srgbClr val="B5121B"/>
              </a:solidFill>
              <a:uLnTx/>
              <a:uFillTx/>
              <a:latin typeface="Chaparral Pro" pitchFamily="18" charset="0"/>
              <a:ea typeface="+mj-ea"/>
              <a:cs typeface="+mj-cs"/>
            </a:endParaRPr>
          </a:p>
        </p:txBody>
      </p:sp>
      <p:sp>
        <p:nvSpPr>
          <p:cNvPr id="4" name="TextBox 3"/>
          <p:cNvSpPr txBox="1"/>
          <p:nvPr/>
        </p:nvSpPr>
        <p:spPr>
          <a:xfrm>
            <a:off x="2771800" y="1556792"/>
            <a:ext cx="5724636" cy="3693319"/>
          </a:xfrm>
          <a:prstGeom prst="rect">
            <a:avLst/>
          </a:prstGeom>
          <a:noFill/>
        </p:spPr>
        <p:txBody>
          <a:bodyPr wrap="square" rtlCol="0">
            <a:spAutoFit/>
          </a:bodyPr>
          <a:lstStyle/>
          <a:p>
            <a:r>
              <a:rPr lang="en-CA" dirty="0">
                <a:latin typeface="Chaparral Pro" panose="02060503040505020203" pitchFamily="18" charset="0"/>
              </a:rPr>
              <a:t>CEDI has developed Stronger Together, a Toolkit for joint First Nations - municipal CED planning that contains a guide, tools, case studies and other resources for First Nations and municipal staff and elected officials interested in improving their community-to-community relationship and undertaking joint First Nations - municipal CED planning in their own regions. The resources are updated regularly – the most recent being a guide to financial resources available across the country for collaborations.</a:t>
            </a:r>
          </a:p>
          <a:p>
            <a:endParaRPr lang="en-CA" dirty="0">
              <a:latin typeface="Chaparral Pro" panose="02060503040505020203" pitchFamily="18" charset="0"/>
            </a:endParaRPr>
          </a:p>
          <a:p>
            <a:r>
              <a:rPr lang="en-CA" dirty="0">
                <a:latin typeface="Chaparral Pro" panose="02060503040505020203" pitchFamily="18" charset="0"/>
              </a:rPr>
              <a:t>The Toolkit is available online at </a:t>
            </a:r>
            <a:r>
              <a:rPr lang="en-CA" dirty="0">
                <a:latin typeface="Chaparral Pro" panose="02060503040505020203" pitchFamily="18" charset="0"/>
                <a:hlinkClick r:id="rId2"/>
              </a:rPr>
              <a:t>http://www.fcm.ca/home/programs/community-economic-development-initiative/our-toolkit-and-more-resources.htm</a:t>
            </a:r>
            <a:r>
              <a:rPr lang="en-CA" dirty="0">
                <a:latin typeface="Chaparral Pro" panose="02060503040505020203" pitchFamily="18" charset="0"/>
              </a:rPr>
              <a:t>.  </a:t>
            </a:r>
          </a:p>
        </p:txBody>
      </p:sp>
      <p:pic>
        <p:nvPicPr>
          <p:cNvPr id="1026" name="Picture 2" descr="Stronger Together Tool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8800"/>
            <a:ext cx="1447800" cy="202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89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base">
              <a:spcAft>
                <a:spcPct val="0"/>
              </a:spcAft>
              <a:defRPr/>
            </a:pPr>
            <a:r>
              <a:rPr lang="en-CA" kern="0" dirty="0">
                <a:solidFill>
                  <a:srgbClr val="B5121B"/>
                </a:solidFill>
              </a:rPr>
              <a:t>Coming Together</a:t>
            </a:r>
            <a:endParaRPr lang="en-US" kern="0" dirty="0">
              <a:solidFill>
                <a:srgbClr val="B5121B"/>
              </a:solidFill>
            </a:endParaRPr>
          </a:p>
        </p:txBody>
      </p:sp>
    </p:spTree>
    <p:extLst>
      <p:ext uri="{BB962C8B-B14F-4D97-AF65-F5344CB8AC3E}">
        <p14:creationId xmlns:p14="http://schemas.microsoft.com/office/powerpoint/2010/main" val="316401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32656"/>
            <a:ext cx="8519864" cy="1371600"/>
          </a:xfrm>
          <a:prstGeom prst="rect">
            <a:avLst/>
          </a:prstGeom>
        </p:spPr>
        <p:txBody>
          <a:bodyPr/>
          <a:lst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a:lstStyle>
          <a:p>
            <a:r>
              <a:rPr lang="en-US" dirty="0">
                <a:solidFill>
                  <a:srgbClr val="B5121B"/>
                </a:solidFill>
              </a:rPr>
              <a:t>Cando Annual National Conference &amp; AGM</a:t>
            </a:r>
          </a:p>
        </p:txBody>
      </p:sp>
      <p:sp>
        <p:nvSpPr>
          <p:cNvPr id="6" name="Content Placeholder 5"/>
          <p:cNvSpPr>
            <a:spLocks noGrp="1"/>
          </p:cNvSpPr>
          <p:nvPr>
            <p:ph idx="1"/>
          </p:nvPr>
        </p:nvSpPr>
        <p:spPr/>
        <p:txBody>
          <a:bodyPr>
            <a:normAutofit/>
          </a:bodyPr>
          <a:lstStyle/>
          <a:p>
            <a:pPr marL="285750" indent="-285750">
              <a:spcBef>
                <a:spcPct val="50000"/>
              </a:spcBef>
              <a:buClr>
                <a:schemeClr val="accent2"/>
              </a:buClr>
              <a:defRPr/>
            </a:pPr>
            <a:endParaRPr lang="en-US" sz="1800" dirty="0"/>
          </a:p>
          <a:p>
            <a:pPr marL="285750" indent="-285750">
              <a:spcBef>
                <a:spcPct val="50000"/>
              </a:spcBef>
              <a:buClr>
                <a:schemeClr val="accent2"/>
              </a:buClr>
              <a:defRPr/>
            </a:pPr>
            <a:r>
              <a:rPr lang="en-US" sz="1800" dirty="0"/>
              <a:t>Cando’s conferences provide Economic Development Officers (EDOs) with tools and resources to discover new opportunities for community economic development in Aboriginal regions and communities throughout Canada. </a:t>
            </a:r>
          </a:p>
          <a:p>
            <a:pPr marL="285750" indent="-285750">
              <a:spcBef>
                <a:spcPct val="50000"/>
              </a:spcBef>
              <a:buClr>
                <a:schemeClr val="accent2"/>
              </a:buClr>
              <a:defRPr/>
            </a:pPr>
            <a:r>
              <a:rPr lang="en-US" sz="1800" dirty="0"/>
              <a:t>The conference will be of interest to all, from the beginner Aboriginal community economic developer to the advanced practitioner. </a:t>
            </a:r>
          </a:p>
          <a:p>
            <a:pPr marL="285750" indent="-285750">
              <a:spcBef>
                <a:spcPct val="50000"/>
              </a:spcBef>
              <a:buClr>
                <a:schemeClr val="accent2"/>
              </a:buClr>
              <a:defRPr/>
            </a:pPr>
            <a:r>
              <a:rPr lang="en-US" sz="1800" dirty="0"/>
              <a:t>We will examine urban, rural and remote challenges; and offer exposure to diverse perspectives including First Nation, Métis and Inuit, and showcase entrepreneurial approaches in Aboriginal economic development.</a:t>
            </a:r>
            <a:endParaRPr lang="en-US" dirty="0"/>
          </a:p>
        </p:txBody>
      </p:sp>
    </p:spTree>
    <p:extLst>
      <p:ext uri="{BB962C8B-B14F-4D97-AF65-F5344CB8AC3E}">
        <p14:creationId xmlns:p14="http://schemas.microsoft.com/office/powerpoint/2010/main" val="135130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32656"/>
            <a:ext cx="8519864" cy="1371600"/>
          </a:xfrm>
          <a:prstGeom prst="rect">
            <a:avLst/>
          </a:prstGeom>
        </p:spPr>
        <p:txBody>
          <a:bodyPr/>
          <a:lst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a:lstStyle>
          <a:p>
            <a:r>
              <a:rPr lang="en-US" sz="3800" dirty="0">
                <a:solidFill>
                  <a:srgbClr val="B5121B"/>
                </a:solidFill>
              </a:rPr>
              <a:t>22rd Annual National Conference &amp; AGM Whitehorse, Yukon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t="21918"/>
          <a:stretch/>
        </p:blipFill>
        <p:spPr>
          <a:xfrm>
            <a:off x="1331640" y="1844824"/>
            <a:ext cx="6604000" cy="3431674"/>
          </a:xfrm>
          <a:prstGeom prst="rect">
            <a:avLst/>
          </a:prstGeom>
        </p:spPr>
      </p:pic>
    </p:spTree>
    <p:extLst>
      <p:ext uri="{BB962C8B-B14F-4D97-AF65-F5344CB8AC3E}">
        <p14:creationId xmlns:p14="http://schemas.microsoft.com/office/powerpoint/2010/main" val="117863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608" y="332656"/>
            <a:ext cx="8519864" cy="864096"/>
          </a:xfrm>
          <a:prstGeom prst="rect">
            <a:avLst/>
          </a:prstGeom>
        </p:spPr>
        <p:txBody>
          <a:bodyPr/>
          <a:lst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a:lstStyle>
          <a:p>
            <a:r>
              <a:rPr lang="en-US" sz="3800" dirty="0">
                <a:solidFill>
                  <a:srgbClr val="B5121B"/>
                </a:solidFill>
              </a:rPr>
              <a:t>23</a:t>
            </a:r>
            <a:r>
              <a:rPr lang="en-US" sz="3800" baseline="30000" dirty="0">
                <a:solidFill>
                  <a:srgbClr val="B5121B"/>
                </a:solidFill>
              </a:rPr>
              <a:t>rd</a:t>
            </a:r>
            <a:r>
              <a:rPr lang="en-US" sz="3800" dirty="0">
                <a:solidFill>
                  <a:srgbClr val="B5121B"/>
                </a:solidFill>
              </a:rPr>
              <a:t> Annual National Conference &amp; AGM</a:t>
            </a:r>
          </a:p>
        </p:txBody>
      </p:sp>
      <p:sp>
        <p:nvSpPr>
          <p:cNvPr id="28" name="TextBox 27"/>
          <p:cNvSpPr txBox="1"/>
          <p:nvPr/>
        </p:nvSpPr>
        <p:spPr>
          <a:xfrm>
            <a:off x="2031165" y="5057230"/>
            <a:ext cx="5615940" cy="523220"/>
          </a:xfrm>
          <a:prstGeom prst="rect">
            <a:avLst/>
          </a:prstGeom>
          <a:noFill/>
        </p:spPr>
        <p:txBody>
          <a:bodyPr wrap="square" rtlCol="0">
            <a:spAutoFit/>
          </a:bodyPr>
          <a:lstStyle/>
          <a:p>
            <a:pPr algn="ctr"/>
            <a:r>
              <a:rPr lang="en-CA" sz="1400" b="1" i="1" dirty="0">
                <a:latin typeface="Chaparral Pro" pitchFamily="18" charset="0"/>
              </a:rPr>
              <a:t>Certified Aboriginal Economic Developer Recognition Ceremony</a:t>
            </a:r>
          </a:p>
          <a:p>
            <a:pPr algn="ctr"/>
            <a:r>
              <a:rPr lang="en-CA" sz="1400" b="1" i="1" dirty="0">
                <a:latin typeface="Chaparral Pro" pitchFamily="18" charset="0"/>
              </a:rPr>
              <a:t>10 TAED &amp; 2 PAED Graduates in 2016</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2882" y="3162274"/>
            <a:ext cx="1512168" cy="1134126"/>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9441" y="1447063"/>
            <a:ext cx="1399051" cy="104928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04048" y="1196752"/>
            <a:ext cx="2114641" cy="3580601"/>
          </a:xfrm>
          <a:prstGeom prst="rect">
            <a:avLst/>
          </a:prstGeom>
        </p:spPr>
      </p:pic>
    </p:spTree>
    <p:extLst>
      <p:ext uri="{BB962C8B-B14F-4D97-AF65-F5344CB8AC3E}">
        <p14:creationId xmlns:p14="http://schemas.microsoft.com/office/powerpoint/2010/main" val="181161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32656"/>
            <a:ext cx="8519864" cy="792088"/>
          </a:xfrm>
          <a:prstGeom prst="rect">
            <a:avLst/>
          </a:prstGeom>
        </p:spPr>
        <p:txBody>
          <a:bodyPr/>
          <a:lst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a:lstStyle>
          <a:p>
            <a:r>
              <a:rPr lang="en-US" sz="3800" dirty="0">
                <a:solidFill>
                  <a:srgbClr val="B5121B"/>
                </a:solidFill>
              </a:rPr>
              <a:t>22</a:t>
            </a:r>
            <a:r>
              <a:rPr lang="en-US" sz="3800" baseline="30000" dirty="0">
                <a:solidFill>
                  <a:srgbClr val="B5121B"/>
                </a:solidFill>
              </a:rPr>
              <a:t>nd</a:t>
            </a:r>
            <a:r>
              <a:rPr lang="en-US" sz="3800" dirty="0">
                <a:solidFill>
                  <a:srgbClr val="B5121B"/>
                </a:solidFill>
              </a:rPr>
              <a:t> Annual National Conference &amp; AGM</a:t>
            </a:r>
          </a:p>
        </p:txBody>
      </p:sp>
      <p:sp>
        <p:nvSpPr>
          <p:cNvPr id="28" name="TextBox 27"/>
          <p:cNvSpPr txBox="1"/>
          <p:nvPr/>
        </p:nvSpPr>
        <p:spPr>
          <a:xfrm>
            <a:off x="1106404" y="4608877"/>
            <a:ext cx="6764256" cy="984885"/>
          </a:xfrm>
          <a:prstGeom prst="rect">
            <a:avLst/>
          </a:prstGeom>
          <a:noFill/>
        </p:spPr>
        <p:txBody>
          <a:bodyPr wrap="square" rtlCol="0">
            <a:spAutoFit/>
          </a:bodyPr>
          <a:lstStyle/>
          <a:p>
            <a:pPr algn="ctr"/>
            <a:r>
              <a:rPr lang="en-CA" sz="1600" b="1" i="1" dirty="0">
                <a:latin typeface="Chaparral Pro" pitchFamily="18" charset="0"/>
              </a:rPr>
              <a:t>2016 Economic Developer of the Year Award Winners</a:t>
            </a:r>
          </a:p>
          <a:p>
            <a:pPr algn="ctr"/>
            <a:r>
              <a:rPr lang="en-CA" sz="1400" i="1" dirty="0">
                <a:latin typeface="Chaparral Pro" panose="02060503040505020203" pitchFamily="18" charset="0"/>
              </a:rPr>
              <a:t>L-R: Eric Morris, Richard Sidney, &amp; </a:t>
            </a:r>
            <a:r>
              <a:rPr lang="en-CA" sz="1400" i="1" dirty="0" err="1">
                <a:latin typeface="Chaparral Pro" panose="02060503040505020203" pitchFamily="18" charset="0"/>
              </a:rPr>
              <a:t>Gord</a:t>
            </a:r>
            <a:r>
              <a:rPr lang="en-CA" sz="1400" i="1" dirty="0">
                <a:latin typeface="Chaparral Pro" panose="02060503040505020203" pitchFamily="18" charset="0"/>
              </a:rPr>
              <a:t> Curran, Teslin Tlingit Council &amp; Village of Teslin;     Rob Crow, Blood Tribe Economic Development; and Chris Wilson, Birch Mountain Enterprises  Credit: </a:t>
            </a:r>
            <a:r>
              <a:rPr lang="en-CA" sz="1400" i="1" dirty="0" err="1">
                <a:latin typeface="Chaparral Pro" panose="02060503040505020203" pitchFamily="18" charset="0"/>
              </a:rPr>
              <a:t>Archbould</a:t>
            </a:r>
            <a:r>
              <a:rPr lang="en-CA" sz="1400" i="1" dirty="0">
                <a:latin typeface="Chaparral Pro" panose="02060503040505020203" pitchFamily="18" charset="0"/>
              </a:rPr>
              <a:t> Photography</a:t>
            </a:r>
            <a:endParaRPr lang="en-CA" sz="1400" b="1" i="1" dirty="0">
              <a:latin typeface="Chaparral Pro" pitchFamily="18" charset="0"/>
            </a:endParaRPr>
          </a:p>
        </p:txBody>
      </p:sp>
      <p:pic>
        <p:nvPicPr>
          <p:cNvPr id="1026" name="Picture 2" descr="TTC &amp; Tesl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4652" y="1914604"/>
            <a:ext cx="3607308" cy="2396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b Cr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15970" y="1916830"/>
            <a:ext cx="1712214"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rch Mountai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16216" y="1916830"/>
            <a:ext cx="1738884"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87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32656"/>
            <a:ext cx="8519864" cy="864096"/>
          </a:xfrm>
          <a:prstGeom prst="rect">
            <a:avLst/>
          </a:prstGeom>
        </p:spPr>
        <p:txBody>
          <a:bodyPr/>
          <a:lst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a:lstStyle>
          <a:p>
            <a:r>
              <a:rPr lang="en-US" sz="3800" dirty="0">
                <a:solidFill>
                  <a:srgbClr val="B5121B"/>
                </a:solidFill>
              </a:rPr>
              <a:t>23</a:t>
            </a:r>
            <a:r>
              <a:rPr lang="en-US" sz="3800" baseline="30000" dirty="0">
                <a:solidFill>
                  <a:srgbClr val="B5121B"/>
                </a:solidFill>
              </a:rPr>
              <a:t>rd</a:t>
            </a:r>
            <a:r>
              <a:rPr lang="en-US" sz="3800" dirty="0">
                <a:solidFill>
                  <a:srgbClr val="B5121B"/>
                </a:solidFill>
              </a:rPr>
              <a:t> Annual National Conference &amp; AGM</a:t>
            </a:r>
          </a:p>
        </p:txBody>
      </p:sp>
      <p:sp>
        <p:nvSpPr>
          <p:cNvPr id="28" name="TextBox 27"/>
          <p:cNvSpPr txBox="1"/>
          <p:nvPr/>
        </p:nvSpPr>
        <p:spPr>
          <a:xfrm>
            <a:off x="539552" y="1628800"/>
            <a:ext cx="8136903" cy="3139321"/>
          </a:xfrm>
          <a:prstGeom prst="rect">
            <a:avLst/>
          </a:prstGeom>
          <a:noFill/>
        </p:spPr>
        <p:txBody>
          <a:bodyPr wrap="square" rtlCol="0">
            <a:spAutoFit/>
          </a:bodyPr>
          <a:lstStyle/>
          <a:p>
            <a:pPr algn="ctr"/>
            <a:r>
              <a:rPr lang="en-CA" b="1" dirty="0">
                <a:latin typeface="Chaparral Pro" panose="02060503040505020203" pitchFamily="18" charset="0"/>
              </a:rPr>
              <a:t>2016 ED of the Year Award Winners</a:t>
            </a:r>
            <a:endParaRPr lang="en-CA" dirty="0">
              <a:latin typeface="Chaparral Pro" panose="02060503040505020203" pitchFamily="18" charset="0"/>
            </a:endParaRPr>
          </a:p>
          <a:p>
            <a:pPr algn="ctr"/>
            <a:r>
              <a:rPr lang="en-CA" dirty="0">
                <a:latin typeface="Chaparral Pro" panose="02060503040505020203" pitchFamily="18" charset="0"/>
              </a:rPr>
              <a:t> </a:t>
            </a:r>
          </a:p>
          <a:p>
            <a:pPr lvl="0" algn="ctr"/>
            <a:r>
              <a:rPr lang="en-CA" dirty="0">
                <a:latin typeface="Chaparral Pro" panose="02060503040505020203" pitchFamily="18" charset="0"/>
              </a:rPr>
              <a:t>Teslin Tlingit Council &amp; Village of Teslin, YT - Community Category</a:t>
            </a:r>
          </a:p>
          <a:p>
            <a:pPr lvl="0" algn="ctr"/>
            <a:r>
              <a:rPr lang="en-CA" dirty="0">
                <a:latin typeface="Chaparral Pro" panose="02060503040505020203" pitchFamily="18" charset="0"/>
              </a:rPr>
              <a:t>Rob Crow, AB - Individual EDO Category</a:t>
            </a:r>
          </a:p>
          <a:p>
            <a:pPr lvl="0" algn="ctr"/>
            <a:r>
              <a:rPr lang="en-CA" dirty="0">
                <a:latin typeface="Chaparral Pro" panose="02060503040505020203" pitchFamily="18" charset="0"/>
              </a:rPr>
              <a:t>Birch Mountain Enterprises Ltd., AB - Aboriginal Private Sector Business Category</a:t>
            </a:r>
          </a:p>
          <a:p>
            <a:pPr algn="ctr"/>
            <a:r>
              <a:rPr lang="en-CA" dirty="0">
                <a:latin typeface="Chaparral Pro" panose="02060503040505020203" pitchFamily="18" charset="0"/>
              </a:rPr>
              <a:t> </a:t>
            </a:r>
          </a:p>
          <a:p>
            <a:pPr algn="ctr"/>
            <a:r>
              <a:rPr lang="en-CA" b="1" dirty="0">
                <a:latin typeface="Chaparral Pro" panose="02060503040505020203" pitchFamily="18" charset="0"/>
              </a:rPr>
              <a:t>2016 ED of the Year Award Recognition Recipients</a:t>
            </a:r>
            <a:endParaRPr lang="en-CA" dirty="0">
              <a:latin typeface="Chaparral Pro" panose="02060503040505020203" pitchFamily="18" charset="0"/>
            </a:endParaRPr>
          </a:p>
          <a:p>
            <a:pPr algn="ctr"/>
            <a:r>
              <a:rPr lang="en-CA" dirty="0">
                <a:latin typeface="Chaparral Pro" panose="02060503040505020203" pitchFamily="18" charset="0"/>
              </a:rPr>
              <a:t> </a:t>
            </a:r>
          </a:p>
          <a:p>
            <a:pPr lvl="0" algn="ctr"/>
            <a:r>
              <a:rPr lang="en-CA" dirty="0">
                <a:latin typeface="Chaparral Pro" panose="02060503040505020203" pitchFamily="18" charset="0"/>
              </a:rPr>
              <a:t>Tlicho Government, NT - Community Category</a:t>
            </a:r>
          </a:p>
          <a:p>
            <a:pPr lvl="0" algn="ctr"/>
            <a:r>
              <a:rPr lang="en-CA" dirty="0">
                <a:latin typeface="Chaparral Pro" panose="02060503040505020203" pitchFamily="18" charset="0"/>
              </a:rPr>
              <a:t>Richard Sidney, YT - Individual EDO Category</a:t>
            </a:r>
          </a:p>
          <a:p>
            <a:pPr lvl="0" algn="ctr"/>
            <a:r>
              <a:rPr lang="en-CA" dirty="0" err="1">
                <a:latin typeface="Chaparral Pro" panose="02060503040505020203" pitchFamily="18" charset="0"/>
              </a:rPr>
              <a:t>Denendeh</a:t>
            </a:r>
            <a:r>
              <a:rPr lang="en-CA" dirty="0">
                <a:latin typeface="Chaparral Pro" panose="02060503040505020203" pitchFamily="18" charset="0"/>
              </a:rPr>
              <a:t> Helicopters, NT - Aboriginal Private Sector Business Category</a:t>
            </a:r>
          </a:p>
        </p:txBody>
      </p:sp>
    </p:spTree>
    <p:extLst>
      <p:ext uri="{BB962C8B-B14F-4D97-AF65-F5344CB8AC3E}">
        <p14:creationId xmlns:p14="http://schemas.microsoft.com/office/powerpoint/2010/main" val="343324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79712" y="476672"/>
            <a:ext cx="5580620" cy="79777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i="0" u="none" strike="noStrike" kern="0" cap="none" spc="0" normalizeH="0" baseline="0" noProof="0" dirty="0">
                <a:ln>
                  <a:noFill/>
                </a:ln>
                <a:solidFill>
                  <a:srgbClr val="B5121B"/>
                </a:solidFill>
                <a:uLnTx/>
                <a:uFillTx/>
                <a:latin typeface="Chaparral Pro" pitchFamily="18" charset="0"/>
                <a:ea typeface="+mj-ea"/>
                <a:cs typeface="+mj-cs"/>
              </a:rPr>
              <a:t>Mission &amp; Vision</a:t>
            </a:r>
            <a:endParaRPr kumimoji="0" lang="en-US" sz="4400" b="1" i="0" u="none" strike="noStrike" kern="0" cap="none" spc="0" normalizeH="0" baseline="0" noProof="0" dirty="0">
              <a:ln>
                <a:noFill/>
              </a:ln>
              <a:solidFill>
                <a:srgbClr val="B5121B"/>
              </a:solidFill>
              <a:uLnTx/>
              <a:uFillTx/>
              <a:latin typeface="Chaparral Pro" pitchFamily="18" charset="0"/>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uLnTx/>
                <a:uFillTx/>
                <a:latin typeface="Chaparral Pro" pitchFamily="18" charset="0"/>
                <a:ea typeface="+mj-ea"/>
                <a:cs typeface="+mj-cs"/>
              </a:rPr>
              <a:t>        </a:t>
            </a:r>
          </a:p>
        </p:txBody>
      </p:sp>
      <p:sp>
        <p:nvSpPr>
          <p:cNvPr id="4" name="Text Box 8"/>
          <p:cNvSpPr txBox="1">
            <a:spLocks noChangeArrowheads="1"/>
          </p:cNvSpPr>
          <p:nvPr/>
        </p:nvSpPr>
        <p:spPr bwMode="auto">
          <a:xfrm>
            <a:off x="453223" y="1700808"/>
            <a:ext cx="8295241" cy="3585597"/>
          </a:xfrm>
          <a:prstGeom prst="rect">
            <a:avLst/>
          </a:prstGeom>
          <a:noFill/>
          <a:ln w="9525">
            <a:noFill/>
            <a:miter lim="800000"/>
            <a:headEnd/>
            <a:tailEnd/>
          </a:ln>
          <a:effectLst/>
        </p:spPr>
        <p:txBody>
          <a:bodyPr wrap="square">
            <a:spAutoFit/>
          </a:bodyPr>
          <a:lstStyle/>
          <a:p>
            <a:pPr>
              <a:spcBef>
                <a:spcPct val="50000"/>
              </a:spcBef>
              <a:buClr>
                <a:schemeClr val="accent2"/>
              </a:buClr>
              <a:buSzPct val="80000"/>
              <a:defRPr/>
            </a:pPr>
            <a:r>
              <a:rPr lang="en-US" sz="2000" i="1" dirty="0">
                <a:latin typeface="Chaparral Pro" pitchFamily="18" charset="0"/>
              </a:rPr>
              <a:t>In 1990, EDOs from across Canada founded and mandated Cando to become a national body to focus on the training, education and networking opportunities necessary to serve their communities and/or organizations as professionals.</a:t>
            </a:r>
          </a:p>
          <a:p>
            <a:pPr>
              <a:spcBef>
                <a:spcPct val="50000"/>
              </a:spcBef>
              <a:buClr>
                <a:schemeClr val="accent2"/>
              </a:buClr>
              <a:buSzPct val="80000"/>
              <a:buFont typeface="Wingdings" pitchFamily="2" charset="2"/>
              <a:buNone/>
              <a:defRPr/>
            </a:pPr>
            <a:r>
              <a:rPr lang="en-CA" sz="2000" b="1" i="1" dirty="0">
                <a:latin typeface="Chaparral Pro" pitchFamily="18" charset="0"/>
              </a:rPr>
              <a:t>Cando’s mission:</a:t>
            </a:r>
          </a:p>
          <a:p>
            <a:pPr>
              <a:spcBef>
                <a:spcPct val="50000"/>
              </a:spcBef>
              <a:buClr>
                <a:schemeClr val="accent2"/>
              </a:buClr>
              <a:buSzPct val="80000"/>
              <a:buFont typeface="Wingdings" pitchFamily="2" charset="2"/>
              <a:buNone/>
              <a:defRPr/>
            </a:pPr>
            <a:r>
              <a:rPr lang="en-CA" sz="2000" i="1" dirty="0">
                <a:latin typeface="Chaparral Pro" pitchFamily="18" charset="0"/>
              </a:rPr>
              <a:t>is to build capacity which strengthens Aboriginal economies by providing programs  and services to Economic Development Officers (EDOs). </a:t>
            </a:r>
          </a:p>
          <a:p>
            <a:pPr>
              <a:spcBef>
                <a:spcPct val="50000"/>
              </a:spcBef>
              <a:buClr>
                <a:schemeClr val="accent2"/>
              </a:buClr>
              <a:buSzPct val="80000"/>
              <a:buFont typeface="Wingdings" pitchFamily="2" charset="2"/>
              <a:buNone/>
              <a:defRPr/>
            </a:pPr>
            <a:r>
              <a:rPr lang="en-CA" sz="2000" b="1" i="1" dirty="0">
                <a:latin typeface="Chaparral Pro" pitchFamily="18" charset="0"/>
              </a:rPr>
              <a:t>Cando’s vision:</a:t>
            </a:r>
          </a:p>
          <a:p>
            <a:pPr>
              <a:spcBef>
                <a:spcPct val="50000"/>
              </a:spcBef>
              <a:buClr>
                <a:schemeClr val="accent2"/>
              </a:buClr>
              <a:buSzPct val="80000"/>
              <a:buFont typeface="Wingdings" pitchFamily="2" charset="2"/>
              <a:buNone/>
              <a:defRPr/>
            </a:pPr>
            <a:r>
              <a:rPr lang="en-CA" sz="2000" i="1" dirty="0">
                <a:latin typeface="Chaparral Pro" pitchFamily="18" charset="0"/>
              </a:rPr>
              <a:t>is to be the leading authority on Aboriginal Community Economic Development</a:t>
            </a:r>
            <a:r>
              <a:rPr lang="en-CA" sz="2000" i="1" dirty="0">
                <a:latin typeface="Calibri" pitchFamily="34" charset="0"/>
              </a:rPr>
              <a:t>.</a:t>
            </a:r>
          </a:p>
          <a:p>
            <a:pPr>
              <a:spcBef>
                <a:spcPct val="50000"/>
              </a:spcBef>
              <a:buClr>
                <a:schemeClr val="accent2"/>
              </a:buClr>
              <a:buSzPct val="80000"/>
              <a:buFont typeface="Wingdings" pitchFamily="2" charset="2"/>
              <a:buNone/>
              <a:defRPr/>
            </a:pPr>
            <a:endParaRPr lang="en-US" i="1" dirty="0">
              <a:latin typeface="Calibri" pitchFamily="34" charset="0"/>
            </a:endParaRPr>
          </a:p>
        </p:txBody>
      </p:sp>
    </p:spTree>
    <p:extLst>
      <p:ext uri="{BB962C8B-B14F-4D97-AF65-F5344CB8AC3E}">
        <p14:creationId xmlns:p14="http://schemas.microsoft.com/office/powerpoint/2010/main" val="3318150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32656"/>
            <a:ext cx="8519864" cy="1371600"/>
          </a:xfrm>
          <a:prstGeom prst="rect">
            <a:avLst/>
          </a:prstGeom>
        </p:spPr>
        <p:txBody>
          <a:bodyPr/>
          <a:lst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a:lstStyle>
          <a:p>
            <a:r>
              <a:rPr lang="en-US" sz="3800" dirty="0">
                <a:solidFill>
                  <a:srgbClr val="B5121B"/>
                </a:solidFill>
              </a:rPr>
              <a:t>23</a:t>
            </a:r>
            <a:r>
              <a:rPr lang="en-US" sz="3800" baseline="30000" dirty="0">
                <a:solidFill>
                  <a:srgbClr val="B5121B"/>
                </a:solidFill>
              </a:rPr>
              <a:t>rd</a:t>
            </a:r>
            <a:r>
              <a:rPr lang="en-US" sz="3800" dirty="0">
                <a:solidFill>
                  <a:srgbClr val="B5121B"/>
                </a:solidFill>
              </a:rPr>
              <a:t> Annual National Conference &amp; AGM</a:t>
            </a:r>
          </a:p>
        </p:txBody>
      </p:sp>
      <p:sp>
        <p:nvSpPr>
          <p:cNvPr id="28" name="TextBox 27"/>
          <p:cNvSpPr txBox="1"/>
          <p:nvPr/>
        </p:nvSpPr>
        <p:spPr>
          <a:xfrm>
            <a:off x="640789" y="5229200"/>
            <a:ext cx="7819644" cy="769441"/>
          </a:xfrm>
          <a:prstGeom prst="rect">
            <a:avLst/>
          </a:prstGeom>
          <a:noFill/>
        </p:spPr>
        <p:txBody>
          <a:bodyPr wrap="square" rtlCol="0">
            <a:spAutoFit/>
          </a:bodyPr>
          <a:lstStyle/>
          <a:p>
            <a:pPr algn="ctr"/>
            <a:r>
              <a:rPr lang="en-CA" sz="1600" b="1" i="1" dirty="0">
                <a:latin typeface="Chaparral Pro" pitchFamily="18" charset="0"/>
              </a:rPr>
              <a:t>12</a:t>
            </a:r>
            <a:r>
              <a:rPr lang="en-CA" sz="1600" b="1" i="1" baseline="30000" dirty="0">
                <a:latin typeface="Chaparral Pro" pitchFamily="18" charset="0"/>
              </a:rPr>
              <a:t>th</a:t>
            </a:r>
            <a:r>
              <a:rPr lang="en-CA" sz="1600" b="1" i="1" dirty="0">
                <a:latin typeface="Chaparral Pro" pitchFamily="18" charset="0"/>
              </a:rPr>
              <a:t> Annual National Youth Panel</a:t>
            </a:r>
          </a:p>
          <a:p>
            <a:pPr algn="ctr"/>
            <a:r>
              <a:rPr lang="en-CA" sz="1400" i="1" dirty="0">
                <a:latin typeface="Chaparral Pro" panose="02060503040505020203" pitchFamily="18" charset="0"/>
              </a:rPr>
              <a:t>L-R: Chantel Wilson, Carl Archie, Robert Beamish, Dakota Lightning, Jordan Peterson, &amp; Sarah Wood. </a:t>
            </a:r>
          </a:p>
          <a:p>
            <a:pPr algn="ctr"/>
            <a:r>
              <a:rPr lang="en-CA" sz="1400" i="1" dirty="0">
                <a:latin typeface="Chaparral Pro" panose="02060503040505020203" pitchFamily="18" charset="0"/>
              </a:rPr>
              <a:t>Credit: </a:t>
            </a:r>
            <a:r>
              <a:rPr lang="en-CA" sz="1400" i="1" dirty="0" err="1">
                <a:latin typeface="Chaparral Pro" panose="02060503040505020203" pitchFamily="18" charset="0"/>
              </a:rPr>
              <a:t>Archbould</a:t>
            </a:r>
            <a:r>
              <a:rPr lang="en-CA" sz="1400" i="1" dirty="0">
                <a:latin typeface="Chaparral Pro" panose="02060503040505020203" pitchFamily="18" charset="0"/>
              </a:rPr>
              <a:t> Photography</a:t>
            </a:r>
            <a:endParaRPr lang="en-CA" sz="1400" b="1" i="1" dirty="0">
              <a:latin typeface="Chaparral Pro"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06980" y="1018456"/>
            <a:ext cx="6287262" cy="4059944"/>
          </a:xfrm>
          <a:prstGeom prst="rect">
            <a:avLst/>
          </a:prstGeom>
        </p:spPr>
      </p:pic>
    </p:spTree>
    <p:extLst>
      <p:ext uri="{BB962C8B-B14F-4D97-AF65-F5344CB8AC3E}">
        <p14:creationId xmlns:p14="http://schemas.microsoft.com/office/powerpoint/2010/main" val="1617822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2616" y="404664"/>
            <a:ext cx="8519864" cy="1080120"/>
          </a:xfrm>
          <a:prstGeom prst="rect">
            <a:avLst/>
          </a:prstGeom>
        </p:spPr>
        <p:txBody>
          <a:bodyPr/>
          <a:lst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a:lstStyle>
          <a:p>
            <a:r>
              <a:rPr lang="en-US" dirty="0">
                <a:solidFill>
                  <a:srgbClr val="B5121B"/>
                </a:solidFill>
              </a:rPr>
              <a:t>2016 NIEEF Scholarship Recipients</a:t>
            </a:r>
          </a:p>
        </p:txBody>
      </p:sp>
      <p:sp>
        <p:nvSpPr>
          <p:cNvPr id="7" name="TextBox 6"/>
          <p:cNvSpPr txBox="1"/>
          <p:nvPr/>
        </p:nvSpPr>
        <p:spPr>
          <a:xfrm>
            <a:off x="795512" y="4365104"/>
            <a:ext cx="1976288" cy="1169551"/>
          </a:xfrm>
          <a:prstGeom prst="rect">
            <a:avLst/>
          </a:prstGeom>
          <a:noFill/>
        </p:spPr>
        <p:txBody>
          <a:bodyPr wrap="square" rtlCol="0">
            <a:spAutoFit/>
          </a:bodyPr>
          <a:lstStyle/>
          <a:p>
            <a:r>
              <a:rPr lang="en-CA" sz="1400" b="1" dirty="0">
                <a:latin typeface="Chaparral Pro" panose="02060503040505020203" pitchFamily="18" charset="0"/>
              </a:rPr>
              <a:t>Kluane </a:t>
            </a:r>
            <a:r>
              <a:rPr lang="en-CA" sz="1400" b="1" dirty="0" err="1">
                <a:latin typeface="Chaparral Pro" panose="02060503040505020203" pitchFamily="18" charset="0"/>
              </a:rPr>
              <a:t>Adamek</a:t>
            </a:r>
            <a:endParaRPr lang="en-CA" sz="1400" b="1" dirty="0">
              <a:latin typeface="Chaparral Pro" panose="02060503040505020203" pitchFamily="18" charset="0"/>
            </a:endParaRPr>
          </a:p>
          <a:p>
            <a:r>
              <a:rPr lang="en-CA" sz="1400" dirty="0">
                <a:latin typeface="Chaparral Pro" panose="02060503040505020203" pitchFamily="18" charset="0"/>
              </a:rPr>
              <a:t>Kluane First Nation, YT</a:t>
            </a:r>
          </a:p>
          <a:p>
            <a:r>
              <a:rPr lang="en-CA" sz="1400" dirty="0">
                <a:latin typeface="Chaparral Pro" panose="02060503040505020203" pitchFamily="18" charset="0"/>
              </a:rPr>
              <a:t>Simon Fraser University</a:t>
            </a:r>
          </a:p>
          <a:p>
            <a:r>
              <a:rPr lang="en-CA" sz="1400" dirty="0">
                <a:latin typeface="Chaparral Pro" panose="02060503040505020203" pitchFamily="18" charset="0"/>
              </a:rPr>
              <a:t>MBA, Aboriginal Business &amp; Leadership</a:t>
            </a:r>
          </a:p>
        </p:txBody>
      </p:sp>
      <p:sp>
        <p:nvSpPr>
          <p:cNvPr id="8" name="TextBox 7"/>
          <p:cNvSpPr txBox="1"/>
          <p:nvPr/>
        </p:nvSpPr>
        <p:spPr>
          <a:xfrm>
            <a:off x="3495278" y="4365104"/>
            <a:ext cx="2228850" cy="1600438"/>
          </a:xfrm>
          <a:prstGeom prst="rect">
            <a:avLst/>
          </a:prstGeom>
          <a:noFill/>
        </p:spPr>
        <p:txBody>
          <a:bodyPr wrap="square" rtlCol="0">
            <a:spAutoFit/>
          </a:bodyPr>
          <a:lstStyle/>
          <a:p>
            <a:r>
              <a:rPr lang="en-CA" sz="1400" b="1" dirty="0">
                <a:latin typeface="Chaparral Pro" panose="02060503040505020203" pitchFamily="18" charset="0"/>
              </a:rPr>
              <a:t>Natasha Brooks</a:t>
            </a:r>
          </a:p>
          <a:p>
            <a:r>
              <a:rPr lang="en-CA" sz="1400" dirty="0">
                <a:latin typeface="Chaparral Pro" panose="02060503040505020203" pitchFamily="18" charset="0"/>
              </a:rPr>
              <a:t>Cowichan Tribes, BC</a:t>
            </a:r>
          </a:p>
          <a:p>
            <a:r>
              <a:rPr lang="en-CA" sz="1400" dirty="0">
                <a:latin typeface="Chaparral Pro" panose="02060503040505020203" pitchFamily="18" charset="0"/>
              </a:rPr>
              <a:t>Vancouver Island University - Masters of Business Administration / Master of Science in International Management</a:t>
            </a:r>
          </a:p>
        </p:txBody>
      </p:sp>
      <p:sp>
        <p:nvSpPr>
          <p:cNvPr id="9" name="TextBox 8"/>
          <p:cNvSpPr txBox="1"/>
          <p:nvPr/>
        </p:nvSpPr>
        <p:spPr>
          <a:xfrm>
            <a:off x="6527054" y="4368149"/>
            <a:ext cx="1789362" cy="1600438"/>
          </a:xfrm>
          <a:prstGeom prst="rect">
            <a:avLst/>
          </a:prstGeom>
          <a:noFill/>
        </p:spPr>
        <p:txBody>
          <a:bodyPr wrap="square" rtlCol="0">
            <a:spAutoFit/>
          </a:bodyPr>
          <a:lstStyle/>
          <a:p>
            <a:r>
              <a:rPr lang="en-CA" sz="1400" b="1" dirty="0">
                <a:latin typeface="Chaparral Pro" panose="02060503040505020203" pitchFamily="18" charset="0"/>
              </a:rPr>
              <a:t>Quinn </a:t>
            </a:r>
            <a:r>
              <a:rPr lang="en-CA" sz="1400" b="1" dirty="0" err="1">
                <a:latin typeface="Chaparral Pro" panose="02060503040505020203" pitchFamily="18" charset="0"/>
              </a:rPr>
              <a:t>Meawasige</a:t>
            </a:r>
            <a:endParaRPr lang="en-CA" sz="1400" b="1" dirty="0">
              <a:latin typeface="Chaparral Pro" panose="02060503040505020203" pitchFamily="18" charset="0"/>
            </a:endParaRPr>
          </a:p>
          <a:p>
            <a:r>
              <a:rPr lang="en-CA" sz="1400" dirty="0">
                <a:latin typeface="Chaparral Pro" panose="02060503040505020203" pitchFamily="18" charset="0"/>
              </a:rPr>
              <a:t>Serpent River First Nation, ON</a:t>
            </a:r>
          </a:p>
          <a:p>
            <a:r>
              <a:rPr lang="en-CA" sz="1400" dirty="0">
                <a:latin typeface="Chaparral Pro" panose="02060503040505020203" pitchFamily="18" charset="0"/>
              </a:rPr>
              <a:t>Algoma University - Community Economic and Social Development</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5512" y="1624014"/>
            <a:ext cx="1789292" cy="252706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41957" y="1628800"/>
            <a:ext cx="1706716" cy="25587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27054" y="1599393"/>
            <a:ext cx="1658874" cy="2562298"/>
          </a:xfrm>
          <a:prstGeom prst="rect">
            <a:avLst/>
          </a:prstGeom>
        </p:spPr>
      </p:pic>
    </p:spTree>
    <p:extLst>
      <p:ext uri="{BB962C8B-B14F-4D97-AF65-F5344CB8AC3E}">
        <p14:creationId xmlns:p14="http://schemas.microsoft.com/office/powerpoint/2010/main" val="3839029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2616" y="332656"/>
            <a:ext cx="8519864" cy="792088"/>
          </a:xfrm>
          <a:prstGeom prst="rect">
            <a:avLst/>
          </a:prstGeom>
        </p:spPr>
        <p:txBody>
          <a:bodyPr/>
          <a:lst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a:lstStyle>
          <a:p>
            <a:r>
              <a:rPr lang="en-US" sz="3800" dirty="0">
                <a:solidFill>
                  <a:srgbClr val="B5121B"/>
                </a:solidFill>
              </a:rPr>
              <a:t>24</a:t>
            </a:r>
            <a:r>
              <a:rPr lang="en-US" sz="3800" baseline="30000" dirty="0">
                <a:solidFill>
                  <a:srgbClr val="B5121B"/>
                </a:solidFill>
              </a:rPr>
              <a:t>th</a:t>
            </a:r>
            <a:r>
              <a:rPr lang="en-US" sz="3800" dirty="0">
                <a:solidFill>
                  <a:srgbClr val="B5121B"/>
                </a:solidFill>
              </a:rPr>
              <a:t> Annual National Conference &amp; AGM</a:t>
            </a:r>
          </a:p>
        </p:txBody>
      </p:sp>
      <p:sp>
        <p:nvSpPr>
          <p:cNvPr id="3" name="Rectangle 2"/>
          <p:cNvSpPr/>
          <p:nvPr/>
        </p:nvSpPr>
        <p:spPr>
          <a:xfrm>
            <a:off x="2060798" y="4869160"/>
            <a:ext cx="5143500" cy="830997"/>
          </a:xfrm>
          <a:prstGeom prst="rect">
            <a:avLst/>
          </a:prstGeom>
        </p:spPr>
        <p:txBody>
          <a:bodyPr wrap="square">
            <a:spAutoFit/>
          </a:bodyPr>
          <a:lstStyle/>
          <a:p>
            <a:pPr algn="ctr"/>
            <a:r>
              <a:rPr lang="en-CA" sz="2400" b="1" dirty="0">
                <a:solidFill>
                  <a:srgbClr val="B5121B"/>
                </a:solidFill>
                <a:latin typeface="Chaparral Pro" panose="02060503040505020203" pitchFamily="18" charset="0"/>
              </a:rPr>
              <a:t>October 2017</a:t>
            </a:r>
          </a:p>
          <a:p>
            <a:pPr algn="ctr"/>
            <a:r>
              <a:rPr lang="en-CA" sz="2400" b="1" dirty="0">
                <a:solidFill>
                  <a:srgbClr val="B5121B"/>
                </a:solidFill>
                <a:latin typeface="Chaparral Pro" panose="02060503040505020203" pitchFamily="18" charset="0"/>
              </a:rPr>
              <a:t>Fredericton, New Brunswick</a:t>
            </a:r>
            <a:endParaRPr lang="en-US" sz="2400" b="1" dirty="0">
              <a:solidFill>
                <a:srgbClr val="B5121B"/>
              </a:solidFill>
              <a:latin typeface="Chaparral Pro" panose="020605030405050202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5948" y="1158467"/>
            <a:ext cx="6553200" cy="3604260"/>
          </a:xfrm>
          <a:prstGeom prst="rect">
            <a:avLst/>
          </a:prstGeom>
        </p:spPr>
      </p:pic>
    </p:spTree>
    <p:extLst>
      <p:ext uri="{BB962C8B-B14F-4D97-AF65-F5344CB8AC3E}">
        <p14:creationId xmlns:p14="http://schemas.microsoft.com/office/powerpoint/2010/main" val="3139238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normAutofit fontScale="90000"/>
          </a:bodyPr>
          <a:lstStyle/>
          <a:p>
            <a:pPr lvl="0"/>
            <a:r>
              <a:rPr lang="en-CA" sz="4900" i="1" dirty="0">
                <a:solidFill>
                  <a:schemeClr val="bg1"/>
                </a:solidFill>
                <a:ea typeface="Times New Roman" pitchFamily="18" charset="0"/>
                <a:cs typeface="Times New Roman" pitchFamily="18" charset="0"/>
              </a:rPr>
              <a:t>Excellence in Aboriginal Economic Development</a:t>
            </a:r>
            <a:br>
              <a:rPr lang="en-CA" dirty="0">
                <a:solidFill>
                  <a:srgbClr val="B51B12"/>
                </a:solidFill>
              </a:rPr>
            </a:br>
            <a:endParaRPr lang="en-US" dirty="0"/>
          </a:p>
        </p:txBody>
      </p:sp>
    </p:spTree>
    <p:extLst>
      <p:ext uri="{BB962C8B-B14F-4D97-AF65-F5344CB8AC3E}">
        <p14:creationId xmlns:p14="http://schemas.microsoft.com/office/powerpoint/2010/main" val="2738025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64244" y="2053612"/>
            <a:ext cx="5432315" cy="1358152"/>
          </a:xfrm>
          <a:prstGeom prst="rect">
            <a:avLst/>
          </a:prstGeom>
        </p:spPr>
        <p:txBody>
          <a:bodyPr/>
          <a:lstStyle/>
          <a:p>
            <a:r>
              <a:rPr lang="en-US" sz="3400" dirty="0">
                <a:solidFill>
                  <a:srgbClr val="213769"/>
                </a:solidFill>
              </a:rPr>
              <a:t>The Impact of CANDO and the Aboriginal EDO Certification Program</a:t>
            </a:r>
          </a:p>
        </p:txBody>
      </p:sp>
      <p:pic>
        <p:nvPicPr>
          <p:cNvPr id="2" name="Picture 1"/>
          <p:cNvPicPr>
            <a:picLocks noChangeAspect="1"/>
          </p:cNvPicPr>
          <p:nvPr/>
        </p:nvPicPr>
        <p:blipFill>
          <a:blip r:embed="rId2"/>
          <a:stretch>
            <a:fillRect/>
          </a:stretch>
        </p:blipFill>
        <p:spPr>
          <a:xfrm>
            <a:off x="5191759" y="-8902"/>
            <a:ext cx="3952241" cy="3943458"/>
          </a:xfrm>
          <a:prstGeom prst="rect">
            <a:avLst/>
          </a:prstGeom>
          <a:noFill/>
          <a:ln w="38100" cap="flat" cmpd="sng">
            <a:solidFill>
              <a:srgbClr val="203769"/>
            </a:solidFill>
            <a:round/>
          </a:ln>
        </p:spPr>
      </p:pic>
      <p:pic>
        <p:nvPicPr>
          <p:cNvPr id="5" name="Picture 4"/>
          <p:cNvPicPr>
            <a:picLocks noChangeAspect="1"/>
          </p:cNvPicPr>
          <p:nvPr/>
        </p:nvPicPr>
        <p:blipFill>
          <a:blip r:embed="rId3"/>
          <a:stretch>
            <a:fillRect/>
          </a:stretch>
        </p:blipFill>
        <p:spPr>
          <a:xfrm>
            <a:off x="3418585" y="3944716"/>
            <a:ext cx="5725415" cy="2913284"/>
          </a:xfrm>
          <a:prstGeom prst="rect">
            <a:avLst/>
          </a:prstGeom>
          <a:ln w="38100" cmpd="sng">
            <a:solidFill>
              <a:srgbClr val="203769"/>
            </a:solidFill>
          </a:ln>
        </p:spPr>
      </p:pic>
    </p:spTree>
    <p:extLst>
      <p:ext uri="{BB962C8B-B14F-4D97-AF65-F5344CB8AC3E}">
        <p14:creationId xmlns:p14="http://schemas.microsoft.com/office/powerpoint/2010/main" val="2113169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descr="http://www.samsilverhawk.com/pw/fbg/Featb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640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http://www.samsilverhawk.com/pw/f/l2fea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450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http://www.samsilverhawk.com/pw/f/r2feat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838200"/>
            <a:ext cx="450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7"/>
          <p:cNvSpPr txBox="1">
            <a:spLocks noChangeArrowheads="1"/>
          </p:cNvSpPr>
          <p:nvPr/>
        </p:nvSpPr>
        <p:spPr bwMode="auto">
          <a:xfrm>
            <a:off x="2667000" y="1524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4000" b="0"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ernhardMod BT" pitchFamily="18" charset="0"/>
              </a:rPr>
              <a:t>Definitions…</a:t>
            </a:r>
          </a:p>
        </p:txBody>
      </p:sp>
      <p:sp>
        <p:nvSpPr>
          <p:cNvPr id="26631" name="Text Box 8"/>
          <p:cNvSpPr txBox="1">
            <a:spLocks noChangeArrowheads="1"/>
          </p:cNvSpPr>
          <p:nvPr/>
        </p:nvSpPr>
        <p:spPr bwMode="auto">
          <a:xfrm>
            <a:off x="1371600" y="1295400"/>
            <a:ext cx="64770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chemeClr val="tx1"/>
                </a:solidFill>
                <a:effectLst/>
                <a:uLnTx/>
                <a:uFillTx/>
                <a:latin typeface="BernhardMod BT" pitchFamily="18" charset="0"/>
              </a:rPr>
              <a:t>Business Development:</a:t>
            </a:r>
            <a:r>
              <a:rPr kumimoji="0" lang="en-US" altLang="en-US" sz="1800" b="0" i="0" u="none" strike="noStrike" kern="0" cap="none" spc="0" normalizeH="0" baseline="0" noProof="0" dirty="0">
                <a:ln>
                  <a:noFill/>
                </a:ln>
                <a:solidFill>
                  <a:schemeClr val="tx1"/>
                </a:solidFill>
                <a:effectLst/>
                <a:uLnTx/>
                <a:uFillTx/>
                <a:latin typeface="BernhardMod BT" pitchFamily="18" charset="0"/>
              </a:rPr>
              <a:t> </a:t>
            </a:r>
            <a:r>
              <a:rPr kumimoji="0" lang="en-US" altLang="en-US" sz="1600" b="0" i="0" u="none" strike="noStrike" kern="0" cap="none" spc="0" normalizeH="0" baseline="0" noProof="0" dirty="0">
                <a:ln>
                  <a:noFill/>
                </a:ln>
                <a:solidFill>
                  <a:schemeClr val="tx1"/>
                </a:solidFill>
                <a:effectLst/>
                <a:uLnTx/>
                <a:uFillTx/>
                <a:latin typeface="BernhardMod BT" pitchFamily="18" charset="0"/>
              </a:rPr>
              <a:t>includes a number of techniques designed to create and grow an economic enterprise. Business development involves evaluating a business and then realizing its full potential, using such tools as marketing, sales, information management and customer service. For a sound company to be able to withstand competitors, detailed strategies for business growth and business development have to be an ongoing process which may involve financial, legal and advertising skills. Creativity to meet new an unforeseen challenges is necessary to keep a business on a path of sustainable growth.</a:t>
            </a:r>
          </a:p>
        </p:txBody>
      </p:sp>
      <p:sp>
        <p:nvSpPr>
          <p:cNvPr id="26632" name="Text Box 10"/>
          <p:cNvSpPr txBox="1">
            <a:spLocks noChangeArrowheads="1"/>
          </p:cNvSpPr>
          <p:nvPr/>
        </p:nvSpPr>
        <p:spPr bwMode="auto">
          <a:xfrm>
            <a:off x="304800" y="6400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tx1"/>
                </a:solidFill>
                <a:effectLst/>
                <a:uLnTx/>
                <a:uFillTx/>
                <a:latin typeface="BernhardMod BT" pitchFamily="18" charset="0"/>
              </a:rPr>
              <a:t>20</a:t>
            </a:r>
          </a:p>
        </p:txBody>
      </p:sp>
    </p:spTree>
    <p:extLst>
      <p:ext uri="{BB962C8B-B14F-4D97-AF65-F5344CB8AC3E}">
        <p14:creationId xmlns:p14="http://schemas.microsoft.com/office/powerpoint/2010/main" val="3415926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http://www.samsilverhawk.com/pw/fbg/Featb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7315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http://www.samsilverhawk.com/pw/f/l2fea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450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http://www.samsilverhawk.com/pw/f/r2feat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838200"/>
            <a:ext cx="450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6"/>
          <p:cNvSpPr txBox="1">
            <a:spLocks noChangeArrowheads="1"/>
          </p:cNvSpPr>
          <p:nvPr/>
        </p:nvSpPr>
        <p:spPr bwMode="auto">
          <a:xfrm>
            <a:off x="2667000" y="1524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4000" b="0"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ernhardMod BT" pitchFamily="18" charset="0"/>
              </a:rPr>
              <a:t>Definitions…</a:t>
            </a:r>
          </a:p>
        </p:txBody>
      </p:sp>
      <p:sp>
        <p:nvSpPr>
          <p:cNvPr id="27655" name="Text Box 7"/>
          <p:cNvSpPr txBox="1">
            <a:spLocks noChangeArrowheads="1"/>
          </p:cNvSpPr>
          <p:nvPr/>
        </p:nvSpPr>
        <p:spPr bwMode="auto">
          <a:xfrm>
            <a:off x="1295400" y="1295400"/>
            <a:ext cx="693420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tx1"/>
                </a:solidFill>
                <a:effectLst/>
                <a:uLnTx/>
                <a:uFillTx/>
                <a:latin typeface="BernhardMod BT" pitchFamily="18" charset="0"/>
              </a:rPr>
              <a:t>Economic Development:</a:t>
            </a:r>
            <a:r>
              <a:rPr kumimoji="0" lang="en-US" altLang="en-US" sz="1800" b="0" i="0" u="none" strike="noStrike" kern="0" cap="none" spc="0" normalizeH="0" baseline="0" noProof="0">
                <a:ln>
                  <a:noFill/>
                </a:ln>
                <a:solidFill>
                  <a:schemeClr val="tx1"/>
                </a:solidFill>
                <a:effectLst/>
                <a:uLnTx/>
                <a:uFillTx/>
                <a:latin typeface="BernhardMod BT" pitchFamily="18" charset="0"/>
              </a:rPr>
              <a:t> </a:t>
            </a:r>
            <a:r>
              <a:rPr kumimoji="0" lang="en-US" altLang="en-US" sz="1600" b="0" i="0" u="none" strike="noStrike" kern="0" cap="none" spc="0" normalizeH="0" baseline="0" noProof="0">
                <a:ln>
                  <a:noFill/>
                </a:ln>
                <a:solidFill>
                  <a:schemeClr val="tx1"/>
                </a:solidFill>
                <a:effectLst/>
                <a:uLnTx/>
                <a:uFillTx/>
                <a:latin typeface="BernhardMod BT" pitchFamily="18" charset="0"/>
              </a:rPr>
              <a:t>refers to the deliberate effort to improve the economy of a specified geographic area, which can be as large as an entire nation-state or as limited as a city neighborhood. Stating that it is a process, the source points out that it's a challenge put measures in place that would indicate whether or to what degree improvement take place in a location. The source notes that economic development may be an activity specifically undertaken but that </a:t>
            </a:r>
            <a:r>
              <a:rPr kumimoji="0" lang="en-US" altLang="en-US" sz="1600" b="1" i="0" u="none" strike="noStrike" kern="0" cap="none" spc="0" normalizeH="0" baseline="0" noProof="0">
                <a:ln>
                  <a:noFill/>
                </a:ln>
                <a:solidFill>
                  <a:schemeClr val="tx1"/>
                </a:solidFill>
                <a:effectLst/>
                <a:uLnTx/>
                <a:uFillTx/>
                <a:latin typeface="BernhardMod BT" pitchFamily="18" charset="0"/>
              </a:rPr>
              <a:t>...</a:t>
            </a:r>
            <a:r>
              <a:rPr kumimoji="0" lang="en-US" altLang="en-US" sz="1600" b="0" i="0" u="none" strike="noStrike" kern="0" cap="none" spc="0" normalizeH="0" baseline="0" noProof="0">
                <a:ln>
                  <a:noFill/>
                </a:ln>
                <a:solidFill>
                  <a:schemeClr val="tx1"/>
                </a:solidFill>
                <a:effectLst/>
                <a:uLnTx/>
                <a:uFillTx/>
                <a:latin typeface="BernhardMod BT" pitchFamily="18" charset="0"/>
              </a:rPr>
              <a:t> the same intended consequences might also take place spontaneously, without any deliberate efforts to achieve them</a:t>
            </a:r>
            <a:r>
              <a:rPr kumimoji="0" lang="en-US" altLang="en-US" sz="1600" b="1" i="0" u="none" strike="noStrike" kern="0" cap="none" spc="0" normalizeH="0" baseline="0" noProof="0">
                <a:ln>
                  <a:noFill/>
                </a:ln>
                <a:solidFill>
                  <a:schemeClr val="tx1"/>
                </a:solidFill>
                <a:effectLst/>
                <a:uLnTx/>
                <a:uFillTx/>
                <a:latin typeface="BernhardMod BT" pitchFamily="18" charset="0"/>
              </a:rPr>
              <a:t> ...</a:t>
            </a:r>
            <a:r>
              <a:rPr kumimoji="0" lang="en-US" altLang="en-US" sz="1600" b="0" i="0" u="none" strike="noStrike" kern="0" cap="none" spc="0" normalizeH="0" baseline="0" noProof="0">
                <a:ln>
                  <a:noFill/>
                </a:ln>
                <a:solidFill>
                  <a:schemeClr val="tx1"/>
                </a:solidFill>
                <a:effectLst/>
                <a:uLnTx/>
                <a:uFillTx/>
                <a:latin typeface="BernhardMod BT" pitchFamily="18" charset="0"/>
              </a:rPr>
              <a:t> and attributes the existence of the practice of economic development to the observation that what locations desire don't often spontaneously appear.</a:t>
            </a:r>
          </a:p>
        </p:txBody>
      </p:sp>
      <p:sp>
        <p:nvSpPr>
          <p:cNvPr id="27656" name="Text Box 8"/>
          <p:cNvSpPr txBox="1">
            <a:spLocks noChangeArrowheads="1"/>
          </p:cNvSpPr>
          <p:nvPr/>
        </p:nvSpPr>
        <p:spPr bwMode="auto">
          <a:xfrm>
            <a:off x="1295400" y="4419600"/>
            <a:ext cx="69342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tx1"/>
                </a:solidFill>
                <a:effectLst/>
                <a:uLnTx/>
                <a:uFillTx/>
                <a:latin typeface="BernhardMod BT" pitchFamily="18" charset="0"/>
              </a:rPr>
              <a:t>Community Economic Development:</a:t>
            </a:r>
            <a:r>
              <a:rPr kumimoji="0" lang="en-US" altLang="en-US" sz="1800" b="0" i="0" u="none" strike="noStrike" kern="0" cap="none" spc="0" normalizeH="0" baseline="0" noProof="0">
                <a:ln>
                  <a:noFill/>
                </a:ln>
                <a:solidFill>
                  <a:schemeClr val="tx1"/>
                </a:solidFill>
                <a:effectLst/>
                <a:uLnTx/>
                <a:uFillTx/>
                <a:latin typeface="BernhardMod BT" pitchFamily="18" charset="0"/>
              </a:rPr>
              <a:t> </a:t>
            </a:r>
            <a:r>
              <a:rPr kumimoji="0" lang="en-US" altLang="en-US" sz="1600" b="0" i="0" u="none" strike="noStrike" kern="0" cap="none" spc="0" normalizeH="0" baseline="0" noProof="0">
                <a:ln>
                  <a:noFill/>
                </a:ln>
                <a:solidFill>
                  <a:schemeClr val="tx1"/>
                </a:solidFill>
                <a:effectLst/>
                <a:uLnTx/>
                <a:uFillTx/>
                <a:latin typeface="BernhardMod BT" pitchFamily="18" charset="0"/>
              </a:rPr>
              <a:t>is a process by which communities can initiate and generate their own solutions to their common economic problems and thereby build long-term community capacity and foster the integration of economic, social and environmental objectives.</a:t>
            </a:r>
          </a:p>
        </p:txBody>
      </p:sp>
      <p:sp>
        <p:nvSpPr>
          <p:cNvPr id="27657" name="Text Box 9"/>
          <p:cNvSpPr txBox="1">
            <a:spLocks noChangeArrowheads="1"/>
          </p:cNvSpPr>
          <p:nvPr/>
        </p:nvSpPr>
        <p:spPr bwMode="auto">
          <a:xfrm>
            <a:off x="304800" y="6400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tx1"/>
                </a:solidFill>
                <a:effectLst/>
                <a:uLnTx/>
                <a:uFillTx/>
                <a:latin typeface="BernhardMod BT" pitchFamily="18" charset="0"/>
              </a:rPr>
              <a:t>21</a:t>
            </a:r>
          </a:p>
        </p:txBody>
      </p:sp>
    </p:spTree>
    <p:extLst>
      <p:ext uri="{BB962C8B-B14F-4D97-AF65-F5344CB8AC3E}">
        <p14:creationId xmlns:p14="http://schemas.microsoft.com/office/powerpoint/2010/main" val="1692412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http://www.samsilverhawk.com/pw/fbg/Featb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7315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http://www.samsilverhawk.com/pw/f/l2fea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450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http://www.samsilverhawk.com/pw/f/r2feat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838200"/>
            <a:ext cx="450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p:cNvSpPr txBox="1">
            <a:spLocks noChangeArrowheads="1"/>
          </p:cNvSpPr>
          <p:nvPr/>
        </p:nvSpPr>
        <p:spPr bwMode="auto">
          <a:xfrm>
            <a:off x="2667000" y="1524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4000" b="0"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ernhardMod BT" pitchFamily="18" charset="0"/>
              </a:rPr>
              <a:t>Definitions…</a:t>
            </a:r>
          </a:p>
        </p:txBody>
      </p:sp>
      <p:sp>
        <p:nvSpPr>
          <p:cNvPr id="28679" name="Text Box 8"/>
          <p:cNvSpPr txBox="1">
            <a:spLocks noChangeArrowheads="1"/>
          </p:cNvSpPr>
          <p:nvPr/>
        </p:nvSpPr>
        <p:spPr bwMode="auto">
          <a:xfrm>
            <a:off x="1295400" y="1295400"/>
            <a:ext cx="7239000"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tx1"/>
                </a:solidFill>
                <a:effectLst/>
                <a:uLnTx/>
                <a:uFillTx/>
                <a:latin typeface="BernhardMod BT" pitchFamily="18" charset="0"/>
              </a:rPr>
              <a:t>Aboriginal Community Economic Development:</a:t>
            </a:r>
            <a:r>
              <a:rPr kumimoji="0" lang="en-US" altLang="en-US" sz="1800" b="0" i="0" u="none" strike="noStrike" kern="0" cap="none" spc="0" normalizeH="0" baseline="0" noProof="0">
                <a:ln>
                  <a:noFill/>
                </a:ln>
                <a:solidFill>
                  <a:schemeClr val="tx1"/>
                </a:solidFill>
                <a:effectLst/>
                <a:uLnTx/>
                <a:uFillTx/>
                <a:latin typeface="BernhardMod BT" pitchFamily="18" charset="0"/>
              </a:rPr>
              <a:t> </a:t>
            </a:r>
            <a:r>
              <a:rPr kumimoji="0" lang="en-US" altLang="en-US" sz="1600" b="0" i="0" u="none" strike="noStrike" kern="0" cap="none" spc="0" normalizeH="0" baseline="0" noProof="0">
                <a:ln>
                  <a:noFill/>
                </a:ln>
                <a:solidFill>
                  <a:schemeClr val="tx1"/>
                </a:solidFill>
                <a:effectLst/>
                <a:uLnTx/>
                <a:uFillTx/>
                <a:latin typeface="BernhardMod BT" pitchFamily="18" charset="0"/>
              </a:rPr>
              <a:t>is a process where Aboriginal communities are working to reclaim control over their communities and lives, to overcome generations of poverty and dependence, to develop vigorous economies that fit their cultures and circumstances</a:t>
            </a:r>
            <a:r>
              <a:rPr kumimoji="0" lang="en-US" altLang="en-US" sz="1800" b="0" i="0" u="none" strike="noStrike" kern="0" cap="none" spc="0" normalizeH="0" baseline="0" noProof="0">
                <a:ln>
                  <a:noFill/>
                </a:ln>
                <a:solidFill>
                  <a:schemeClr val="tx1"/>
                </a:solidFill>
                <a:effectLst/>
                <a:uLnTx/>
                <a:uFillTx/>
                <a:latin typeface="BernhardMod BT" pitchFamily="18" charset="0"/>
              </a:rPr>
              <a:t>, </a:t>
            </a:r>
            <a:r>
              <a:rPr kumimoji="0" lang="en-US" altLang="en-US" sz="1600" b="0" i="0" u="none" strike="noStrike" kern="0" cap="none" spc="0" normalizeH="0" baseline="0" noProof="0">
                <a:ln>
                  <a:noFill/>
                </a:ln>
                <a:solidFill>
                  <a:schemeClr val="tx1"/>
                </a:solidFill>
                <a:effectLst/>
                <a:uLnTx/>
                <a:uFillTx/>
                <a:latin typeface="BernhardMod BT" pitchFamily="18" charset="0"/>
              </a:rPr>
              <a:t>to build effective governments, to solve difficult social problems, and to balance cultural integrity with change.</a:t>
            </a:r>
          </a:p>
        </p:txBody>
      </p:sp>
      <p:sp>
        <p:nvSpPr>
          <p:cNvPr id="28680" name="Text Box 9"/>
          <p:cNvSpPr txBox="1">
            <a:spLocks noChangeArrowheads="1"/>
          </p:cNvSpPr>
          <p:nvPr/>
        </p:nvSpPr>
        <p:spPr bwMode="auto">
          <a:xfrm>
            <a:off x="1219200" y="3429000"/>
            <a:ext cx="7315200"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tx1"/>
                </a:solidFill>
                <a:effectLst/>
                <a:uLnTx/>
                <a:uFillTx/>
                <a:latin typeface="BernhardMod BT" pitchFamily="18" charset="0"/>
              </a:rPr>
              <a:t>Traditional Aboriginal Community Economic Development:</a:t>
            </a:r>
            <a:r>
              <a:rPr kumimoji="0" lang="en-US" altLang="en-US" sz="1800" b="0" i="0" u="none" strike="noStrike" kern="0" cap="none" spc="0" normalizeH="0" baseline="0" noProof="0">
                <a:ln>
                  <a:noFill/>
                </a:ln>
                <a:solidFill>
                  <a:schemeClr val="tx1"/>
                </a:solidFill>
                <a:effectLst/>
                <a:uLnTx/>
                <a:uFillTx/>
                <a:latin typeface="BernhardMod BT" pitchFamily="18" charset="0"/>
              </a:rPr>
              <a:t> </a:t>
            </a:r>
            <a:r>
              <a:rPr kumimoji="0" lang="en-US" altLang="en-US" sz="1600" b="0" i="0" u="none" strike="noStrike" kern="0" cap="none" spc="0" normalizeH="0" baseline="0" noProof="0">
                <a:ln>
                  <a:noFill/>
                </a:ln>
                <a:solidFill>
                  <a:schemeClr val="tx1"/>
                </a:solidFill>
                <a:effectLst/>
                <a:uLnTx/>
                <a:uFillTx/>
                <a:latin typeface="BernhardMod BT" pitchFamily="18" charset="0"/>
              </a:rPr>
              <a:t>is based on a process where Aboriginal communities build effective governments and communities, solve social problems, and develop economies based on traditional practices, values, land use and pursuits. This may include an economy based on harvesting (hunting and gathering) animals, plants and fish. These types of activities have sustained many Aboriginal cultures for thousands of years and are a foundation for culture and traditional knowledge in the Aboriginal community.</a:t>
            </a:r>
            <a:r>
              <a:rPr kumimoji="0" lang="en-US" altLang="en-US" sz="1800" b="0" i="0" u="none" strike="noStrike" kern="0" cap="none" spc="0" normalizeH="0" baseline="0" noProof="0">
                <a:ln>
                  <a:noFill/>
                </a:ln>
                <a:solidFill>
                  <a:schemeClr val="tx1"/>
                </a:solidFill>
                <a:effectLst/>
                <a:uLnTx/>
                <a:uFillTx/>
                <a:latin typeface="BernhardMod BT" pitchFamily="18" charset="0"/>
              </a:rPr>
              <a:t> </a:t>
            </a:r>
          </a:p>
        </p:txBody>
      </p:sp>
      <p:sp>
        <p:nvSpPr>
          <p:cNvPr id="28681" name="Text Box 10"/>
          <p:cNvSpPr txBox="1">
            <a:spLocks noChangeArrowheads="1"/>
          </p:cNvSpPr>
          <p:nvPr/>
        </p:nvSpPr>
        <p:spPr bwMode="auto">
          <a:xfrm>
            <a:off x="304800" y="6400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tx1"/>
                </a:solidFill>
                <a:effectLst/>
                <a:uLnTx/>
                <a:uFillTx/>
                <a:latin typeface="BernhardMod BT" pitchFamily="18" charset="0"/>
              </a:rPr>
              <a:t>22</a:t>
            </a:r>
          </a:p>
        </p:txBody>
      </p:sp>
    </p:spTree>
    <p:extLst>
      <p:ext uri="{BB962C8B-B14F-4D97-AF65-F5344CB8AC3E}">
        <p14:creationId xmlns:p14="http://schemas.microsoft.com/office/powerpoint/2010/main" val="423026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1033"/>
          <p:cNvSpPr txBox="1">
            <a:spLocks noChangeArrowheads="1"/>
          </p:cNvSpPr>
          <p:nvPr/>
        </p:nvSpPr>
        <p:spPr bwMode="auto">
          <a:xfrm>
            <a:off x="685800" y="6019800"/>
            <a:ext cx="4876800" cy="3429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a:ln>
                  <a:noFill/>
                </a:ln>
                <a:solidFill>
                  <a:schemeClr val="tx1"/>
                </a:solidFill>
                <a:effectLst/>
                <a:uLnTx/>
                <a:uFillTx/>
                <a:latin typeface="BernhardMod BT" pitchFamily="18" charset="0"/>
                <a:cs typeface="Arial" panose="020B0604020202020204" pitchFamily="34" charset="0"/>
              </a:rPr>
              <a:t>Outside Your Community</a:t>
            </a:r>
            <a:endParaRPr kumimoji="0" lang="en-US" altLang="en-US" sz="2400" b="0" i="0" u="none" strike="noStrike" kern="0" cap="none" spc="0" normalizeH="0" baseline="0" noProof="0">
              <a:ln>
                <a:noFill/>
              </a:ln>
              <a:solidFill>
                <a:schemeClr val="tx1"/>
              </a:solidFill>
              <a:effectLst/>
              <a:uLnTx/>
              <a:uFillTx/>
              <a:latin typeface="BernhardMod BT" pitchFamily="18" charset="0"/>
            </a:endParaRPr>
          </a:p>
        </p:txBody>
      </p:sp>
      <p:sp>
        <p:nvSpPr>
          <p:cNvPr id="29700" name="Rectangle 1034"/>
          <p:cNvSpPr>
            <a:spLocks noChangeArrowheads="1"/>
          </p:cNvSpPr>
          <p:nvPr/>
        </p:nvSpPr>
        <p:spPr bwMode="auto">
          <a:xfrm>
            <a:off x="457200" y="-32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39947" name="Rectangle 1035"/>
          <p:cNvSpPr>
            <a:spLocks noChangeArrowheads="1"/>
          </p:cNvSpPr>
          <p:nvPr/>
        </p:nvSpPr>
        <p:spPr bwMode="auto">
          <a:xfrm>
            <a:off x="1143000" y="0"/>
            <a:ext cx="7239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ernhardMod BT" pitchFamily="18" charset="0"/>
              </a:rPr>
              <a:t>Community Development Matrix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a:ln>
                  <a:noFill/>
                </a:ln>
                <a:solidFill>
                  <a:sysClr val="windowText" lastClr="000000"/>
                </a:solidFill>
                <a:effectLst/>
                <a:uLnTx/>
                <a:uFillTx/>
                <a:latin typeface="BernhardMod BT" pitchFamily="18" charset="0"/>
              </a:rPr>
              <a:t>Where Does Your Community Fit?</a:t>
            </a:r>
          </a:p>
        </p:txBody>
      </p:sp>
      <p:grpSp>
        <p:nvGrpSpPr>
          <p:cNvPr id="29702" name="Group 1148"/>
          <p:cNvGrpSpPr>
            <a:grpSpLocks/>
          </p:cNvGrpSpPr>
          <p:nvPr/>
        </p:nvGrpSpPr>
        <p:grpSpPr bwMode="auto">
          <a:xfrm>
            <a:off x="685800" y="914400"/>
            <a:ext cx="8305800" cy="5029200"/>
            <a:chOff x="-2" y="3838"/>
            <a:chExt cx="3532" cy="4549"/>
          </a:xfrm>
        </p:grpSpPr>
        <p:grpSp>
          <p:nvGrpSpPr>
            <p:cNvPr id="29709" name="Group 1146"/>
            <p:cNvGrpSpPr>
              <a:grpSpLocks/>
            </p:cNvGrpSpPr>
            <p:nvPr/>
          </p:nvGrpSpPr>
          <p:grpSpPr bwMode="auto">
            <a:xfrm>
              <a:off x="0" y="3840"/>
              <a:ext cx="3528" cy="4545"/>
              <a:chOff x="0" y="3840"/>
              <a:chExt cx="3528" cy="4545"/>
            </a:xfrm>
          </p:grpSpPr>
          <p:grpSp>
            <p:nvGrpSpPr>
              <p:cNvPr id="29711" name="Group 1073"/>
              <p:cNvGrpSpPr>
                <a:grpSpLocks/>
              </p:cNvGrpSpPr>
              <p:nvPr/>
            </p:nvGrpSpPr>
            <p:grpSpPr bwMode="auto">
              <a:xfrm>
                <a:off x="0" y="3840"/>
                <a:ext cx="576" cy="690"/>
                <a:chOff x="0" y="3840"/>
                <a:chExt cx="576" cy="690"/>
              </a:xfrm>
            </p:grpSpPr>
            <p:sp>
              <p:nvSpPr>
                <p:cNvPr id="29819" name="Rectangle 1036"/>
                <p:cNvSpPr>
                  <a:spLocks noChangeArrowheads="1"/>
                </p:cNvSpPr>
                <p:nvPr/>
              </p:nvSpPr>
              <p:spPr bwMode="auto">
                <a:xfrm>
                  <a:off x="43" y="3840"/>
                  <a:ext cx="490"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Traditional</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Aboriginal Community Economic</a:t>
                  </a:r>
                  <a:endParaRPr kumimoji="0" lang="en-US" altLang="en-US" sz="10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Development</a:t>
                  </a:r>
                  <a:endParaRPr kumimoji="0" lang="en-US" altLang="en-US" sz="10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820" name="Rectangle 1072"/>
                <p:cNvSpPr>
                  <a:spLocks noChangeArrowheads="1"/>
                </p:cNvSpPr>
                <p:nvPr/>
              </p:nvSpPr>
              <p:spPr bwMode="auto">
                <a:xfrm>
                  <a:off x="0" y="3840"/>
                  <a:ext cx="576" cy="690"/>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12" name="Group 1075"/>
              <p:cNvGrpSpPr>
                <a:grpSpLocks/>
              </p:cNvGrpSpPr>
              <p:nvPr/>
            </p:nvGrpSpPr>
            <p:grpSpPr bwMode="auto">
              <a:xfrm>
                <a:off x="576" y="3840"/>
                <a:ext cx="598" cy="690"/>
                <a:chOff x="576" y="3840"/>
                <a:chExt cx="598" cy="690"/>
              </a:xfrm>
            </p:grpSpPr>
            <p:sp>
              <p:nvSpPr>
                <p:cNvPr id="29817" name="Rectangle 1037"/>
                <p:cNvSpPr>
                  <a:spLocks noChangeArrowheads="1"/>
                </p:cNvSpPr>
                <p:nvPr/>
              </p:nvSpPr>
              <p:spPr bwMode="auto">
                <a:xfrm>
                  <a:off x="619" y="3840"/>
                  <a:ext cx="512"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818" name="Rectangle 1074"/>
                <p:cNvSpPr>
                  <a:spLocks noChangeArrowheads="1"/>
                </p:cNvSpPr>
                <p:nvPr/>
              </p:nvSpPr>
              <p:spPr bwMode="auto">
                <a:xfrm>
                  <a:off x="576" y="3840"/>
                  <a:ext cx="598" cy="690"/>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13" name="Group 1077"/>
              <p:cNvGrpSpPr>
                <a:grpSpLocks/>
              </p:cNvGrpSpPr>
              <p:nvPr/>
            </p:nvGrpSpPr>
            <p:grpSpPr bwMode="auto">
              <a:xfrm>
                <a:off x="1174" y="3840"/>
                <a:ext cx="598" cy="690"/>
                <a:chOff x="1174" y="3840"/>
                <a:chExt cx="598" cy="690"/>
              </a:xfrm>
            </p:grpSpPr>
            <p:sp>
              <p:nvSpPr>
                <p:cNvPr id="29815" name="Rectangle 1038"/>
                <p:cNvSpPr>
                  <a:spLocks noChangeArrowheads="1"/>
                </p:cNvSpPr>
                <p:nvPr/>
              </p:nvSpPr>
              <p:spPr bwMode="auto">
                <a:xfrm>
                  <a:off x="1217" y="3840"/>
                  <a:ext cx="512"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816" name="Rectangle 1076"/>
                <p:cNvSpPr>
                  <a:spLocks noChangeArrowheads="1"/>
                </p:cNvSpPr>
                <p:nvPr/>
              </p:nvSpPr>
              <p:spPr bwMode="auto">
                <a:xfrm>
                  <a:off x="1174" y="3840"/>
                  <a:ext cx="598" cy="690"/>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14" name="Group 1079"/>
              <p:cNvGrpSpPr>
                <a:grpSpLocks/>
              </p:cNvGrpSpPr>
              <p:nvPr/>
            </p:nvGrpSpPr>
            <p:grpSpPr bwMode="auto">
              <a:xfrm>
                <a:off x="1772" y="3840"/>
                <a:ext cx="604" cy="690"/>
                <a:chOff x="1772" y="3840"/>
                <a:chExt cx="604" cy="690"/>
              </a:xfrm>
            </p:grpSpPr>
            <p:sp>
              <p:nvSpPr>
                <p:cNvPr id="29813" name="Rectangle 1039"/>
                <p:cNvSpPr>
                  <a:spLocks noChangeArrowheads="1"/>
                </p:cNvSpPr>
                <p:nvPr/>
              </p:nvSpPr>
              <p:spPr bwMode="auto">
                <a:xfrm>
                  <a:off x="1815" y="3840"/>
                  <a:ext cx="518"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814" name="Rectangle 1078"/>
                <p:cNvSpPr>
                  <a:spLocks noChangeArrowheads="1"/>
                </p:cNvSpPr>
                <p:nvPr/>
              </p:nvSpPr>
              <p:spPr bwMode="auto">
                <a:xfrm>
                  <a:off x="1772" y="3840"/>
                  <a:ext cx="604" cy="690"/>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15" name="Group 1081"/>
              <p:cNvGrpSpPr>
                <a:grpSpLocks/>
              </p:cNvGrpSpPr>
              <p:nvPr/>
            </p:nvGrpSpPr>
            <p:grpSpPr bwMode="auto">
              <a:xfrm>
                <a:off x="2376" y="3840"/>
                <a:ext cx="576" cy="690"/>
                <a:chOff x="2376" y="3840"/>
                <a:chExt cx="576" cy="690"/>
              </a:xfrm>
            </p:grpSpPr>
            <p:sp>
              <p:nvSpPr>
                <p:cNvPr id="29811" name="Rectangle 1040"/>
                <p:cNvSpPr>
                  <a:spLocks noChangeArrowheads="1"/>
                </p:cNvSpPr>
                <p:nvPr/>
              </p:nvSpPr>
              <p:spPr bwMode="auto">
                <a:xfrm>
                  <a:off x="2419" y="3840"/>
                  <a:ext cx="490"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812" name="Rectangle 1080"/>
                <p:cNvSpPr>
                  <a:spLocks noChangeArrowheads="1"/>
                </p:cNvSpPr>
                <p:nvPr/>
              </p:nvSpPr>
              <p:spPr bwMode="auto">
                <a:xfrm>
                  <a:off x="2376" y="3840"/>
                  <a:ext cx="576" cy="690"/>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16" name="Group 1083"/>
              <p:cNvGrpSpPr>
                <a:grpSpLocks/>
              </p:cNvGrpSpPr>
              <p:nvPr/>
            </p:nvGrpSpPr>
            <p:grpSpPr bwMode="auto">
              <a:xfrm>
                <a:off x="2952" y="3840"/>
                <a:ext cx="576" cy="690"/>
                <a:chOff x="2952" y="3840"/>
                <a:chExt cx="576" cy="690"/>
              </a:xfrm>
            </p:grpSpPr>
            <p:sp>
              <p:nvSpPr>
                <p:cNvPr id="29809" name="Rectangle 1041"/>
                <p:cNvSpPr>
                  <a:spLocks noChangeArrowheads="1"/>
                </p:cNvSpPr>
                <p:nvPr/>
              </p:nvSpPr>
              <p:spPr bwMode="auto">
                <a:xfrm>
                  <a:off x="2995" y="3840"/>
                  <a:ext cx="490"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810" name="Rectangle 1082"/>
                <p:cNvSpPr>
                  <a:spLocks noChangeArrowheads="1"/>
                </p:cNvSpPr>
                <p:nvPr/>
              </p:nvSpPr>
              <p:spPr bwMode="auto">
                <a:xfrm>
                  <a:off x="2952" y="3840"/>
                  <a:ext cx="576" cy="690"/>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17" name="Group 1085"/>
              <p:cNvGrpSpPr>
                <a:grpSpLocks/>
              </p:cNvGrpSpPr>
              <p:nvPr/>
            </p:nvGrpSpPr>
            <p:grpSpPr bwMode="auto">
              <a:xfrm>
                <a:off x="0" y="4530"/>
                <a:ext cx="576" cy="863"/>
                <a:chOff x="0" y="4530"/>
                <a:chExt cx="576" cy="863"/>
              </a:xfrm>
            </p:grpSpPr>
            <p:sp>
              <p:nvSpPr>
                <p:cNvPr id="29807" name="Rectangle 1042"/>
                <p:cNvSpPr>
                  <a:spLocks noChangeArrowheads="1"/>
                </p:cNvSpPr>
                <p:nvPr/>
              </p:nvSpPr>
              <p:spPr bwMode="auto">
                <a:xfrm>
                  <a:off x="43" y="4530"/>
                  <a:ext cx="490"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Aboriginal</a:t>
                  </a:r>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Community Economic Development</a:t>
                  </a: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808" name="Rectangle 1084"/>
                <p:cNvSpPr>
                  <a:spLocks noChangeArrowheads="1"/>
                </p:cNvSpPr>
                <p:nvPr/>
              </p:nvSpPr>
              <p:spPr bwMode="auto">
                <a:xfrm>
                  <a:off x="0" y="4530"/>
                  <a:ext cx="576"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18" name="Group 1087"/>
              <p:cNvGrpSpPr>
                <a:grpSpLocks/>
              </p:cNvGrpSpPr>
              <p:nvPr/>
            </p:nvGrpSpPr>
            <p:grpSpPr bwMode="auto">
              <a:xfrm>
                <a:off x="576" y="4530"/>
                <a:ext cx="598" cy="863"/>
                <a:chOff x="576" y="4530"/>
                <a:chExt cx="598" cy="863"/>
              </a:xfrm>
            </p:grpSpPr>
            <p:sp>
              <p:nvSpPr>
                <p:cNvPr id="29805" name="Rectangle 1043"/>
                <p:cNvSpPr>
                  <a:spLocks noChangeArrowheads="1"/>
                </p:cNvSpPr>
                <p:nvPr/>
              </p:nvSpPr>
              <p:spPr bwMode="auto">
                <a:xfrm>
                  <a:off x="619" y="4530"/>
                  <a:ext cx="512"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806" name="Rectangle 1086"/>
                <p:cNvSpPr>
                  <a:spLocks noChangeArrowheads="1"/>
                </p:cNvSpPr>
                <p:nvPr/>
              </p:nvSpPr>
              <p:spPr bwMode="auto">
                <a:xfrm>
                  <a:off x="576" y="4530"/>
                  <a:ext cx="598"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19" name="Group 1089"/>
              <p:cNvGrpSpPr>
                <a:grpSpLocks/>
              </p:cNvGrpSpPr>
              <p:nvPr/>
            </p:nvGrpSpPr>
            <p:grpSpPr bwMode="auto">
              <a:xfrm>
                <a:off x="1174" y="4530"/>
                <a:ext cx="598" cy="863"/>
                <a:chOff x="1174" y="4530"/>
                <a:chExt cx="598" cy="863"/>
              </a:xfrm>
            </p:grpSpPr>
            <p:sp>
              <p:nvSpPr>
                <p:cNvPr id="29803" name="Rectangle 1044"/>
                <p:cNvSpPr>
                  <a:spLocks noChangeArrowheads="1"/>
                </p:cNvSpPr>
                <p:nvPr/>
              </p:nvSpPr>
              <p:spPr bwMode="auto">
                <a:xfrm>
                  <a:off x="1217" y="4530"/>
                  <a:ext cx="512"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804" name="Rectangle 1088"/>
                <p:cNvSpPr>
                  <a:spLocks noChangeArrowheads="1"/>
                </p:cNvSpPr>
                <p:nvPr/>
              </p:nvSpPr>
              <p:spPr bwMode="auto">
                <a:xfrm>
                  <a:off x="1174" y="4530"/>
                  <a:ext cx="598"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20" name="Group 1091"/>
              <p:cNvGrpSpPr>
                <a:grpSpLocks/>
              </p:cNvGrpSpPr>
              <p:nvPr/>
            </p:nvGrpSpPr>
            <p:grpSpPr bwMode="auto">
              <a:xfrm>
                <a:off x="1772" y="4530"/>
                <a:ext cx="604" cy="863"/>
                <a:chOff x="1772" y="4530"/>
                <a:chExt cx="604" cy="863"/>
              </a:xfrm>
            </p:grpSpPr>
            <p:sp>
              <p:nvSpPr>
                <p:cNvPr id="29801" name="Rectangle 1045"/>
                <p:cNvSpPr>
                  <a:spLocks noChangeArrowheads="1"/>
                </p:cNvSpPr>
                <p:nvPr/>
              </p:nvSpPr>
              <p:spPr bwMode="auto">
                <a:xfrm>
                  <a:off x="1815" y="4530"/>
                  <a:ext cx="518"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802" name="Rectangle 1090"/>
                <p:cNvSpPr>
                  <a:spLocks noChangeArrowheads="1"/>
                </p:cNvSpPr>
                <p:nvPr/>
              </p:nvSpPr>
              <p:spPr bwMode="auto">
                <a:xfrm>
                  <a:off x="1772" y="4530"/>
                  <a:ext cx="604"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21" name="Group 1093"/>
              <p:cNvGrpSpPr>
                <a:grpSpLocks/>
              </p:cNvGrpSpPr>
              <p:nvPr/>
            </p:nvGrpSpPr>
            <p:grpSpPr bwMode="auto">
              <a:xfrm>
                <a:off x="2376" y="4530"/>
                <a:ext cx="576" cy="863"/>
                <a:chOff x="2376" y="4530"/>
                <a:chExt cx="576" cy="863"/>
              </a:xfrm>
            </p:grpSpPr>
            <p:sp>
              <p:nvSpPr>
                <p:cNvPr id="29799" name="Rectangle 1046"/>
                <p:cNvSpPr>
                  <a:spLocks noChangeArrowheads="1"/>
                </p:cNvSpPr>
                <p:nvPr/>
              </p:nvSpPr>
              <p:spPr bwMode="auto">
                <a:xfrm>
                  <a:off x="2419" y="4530"/>
                  <a:ext cx="490"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800" name="Rectangle 1092"/>
                <p:cNvSpPr>
                  <a:spLocks noChangeArrowheads="1"/>
                </p:cNvSpPr>
                <p:nvPr/>
              </p:nvSpPr>
              <p:spPr bwMode="auto">
                <a:xfrm>
                  <a:off x="2376" y="4530"/>
                  <a:ext cx="576"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22" name="Group 1095"/>
              <p:cNvGrpSpPr>
                <a:grpSpLocks/>
              </p:cNvGrpSpPr>
              <p:nvPr/>
            </p:nvGrpSpPr>
            <p:grpSpPr bwMode="auto">
              <a:xfrm>
                <a:off x="2952" y="4530"/>
                <a:ext cx="576" cy="863"/>
                <a:chOff x="2952" y="4530"/>
                <a:chExt cx="576" cy="863"/>
              </a:xfrm>
            </p:grpSpPr>
            <p:sp>
              <p:nvSpPr>
                <p:cNvPr id="29797" name="Rectangle 1047"/>
                <p:cNvSpPr>
                  <a:spLocks noChangeArrowheads="1"/>
                </p:cNvSpPr>
                <p:nvPr/>
              </p:nvSpPr>
              <p:spPr bwMode="auto">
                <a:xfrm>
                  <a:off x="2995" y="4530"/>
                  <a:ext cx="490"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98" name="Rectangle 1094"/>
                <p:cNvSpPr>
                  <a:spLocks noChangeArrowheads="1"/>
                </p:cNvSpPr>
                <p:nvPr/>
              </p:nvSpPr>
              <p:spPr bwMode="auto">
                <a:xfrm>
                  <a:off x="2952" y="4530"/>
                  <a:ext cx="576"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23" name="Group 1097"/>
              <p:cNvGrpSpPr>
                <a:grpSpLocks/>
              </p:cNvGrpSpPr>
              <p:nvPr/>
            </p:nvGrpSpPr>
            <p:grpSpPr bwMode="auto">
              <a:xfrm>
                <a:off x="0" y="5393"/>
                <a:ext cx="576" cy="863"/>
                <a:chOff x="0" y="5393"/>
                <a:chExt cx="576" cy="863"/>
              </a:xfrm>
            </p:grpSpPr>
            <p:sp>
              <p:nvSpPr>
                <p:cNvPr id="29795" name="Rectangle 1048"/>
                <p:cNvSpPr>
                  <a:spLocks noChangeArrowheads="1"/>
                </p:cNvSpPr>
                <p:nvPr/>
              </p:nvSpPr>
              <p:spPr bwMode="auto">
                <a:xfrm>
                  <a:off x="43" y="5393"/>
                  <a:ext cx="490"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Community</a:t>
                  </a:r>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Economic</a:t>
                  </a:r>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Development</a:t>
                  </a: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96" name="Rectangle 1096"/>
                <p:cNvSpPr>
                  <a:spLocks noChangeArrowheads="1"/>
                </p:cNvSpPr>
                <p:nvPr/>
              </p:nvSpPr>
              <p:spPr bwMode="auto">
                <a:xfrm>
                  <a:off x="0" y="5393"/>
                  <a:ext cx="576"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24" name="Group 1099"/>
              <p:cNvGrpSpPr>
                <a:grpSpLocks/>
              </p:cNvGrpSpPr>
              <p:nvPr/>
            </p:nvGrpSpPr>
            <p:grpSpPr bwMode="auto">
              <a:xfrm>
                <a:off x="576" y="5393"/>
                <a:ext cx="598" cy="863"/>
                <a:chOff x="576" y="5393"/>
                <a:chExt cx="598" cy="863"/>
              </a:xfrm>
            </p:grpSpPr>
            <p:sp>
              <p:nvSpPr>
                <p:cNvPr id="29793" name="Rectangle 1049"/>
                <p:cNvSpPr>
                  <a:spLocks noChangeArrowheads="1"/>
                </p:cNvSpPr>
                <p:nvPr/>
              </p:nvSpPr>
              <p:spPr bwMode="auto">
                <a:xfrm>
                  <a:off x="619" y="5393"/>
                  <a:ext cx="512"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94" name="Rectangle 1098"/>
                <p:cNvSpPr>
                  <a:spLocks noChangeArrowheads="1"/>
                </p:cNvSpPr>
                <p:nvPr/>
              </p:nvSpPr>
              <p:spPr bwMode="auto">
                <a:xfrm>
                  <a:off x="576" y="5393"/>
                  <a:ext cx="598"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25" name="Group 1101"/>
              <p:cNvGrpSpPr>
                <a:grpSpLocks/>
              </p:cNvGrpSpPr>
              <p:nvPr/>
            </p:nvGrpSpPr>
            <p:grpSpPr bwMode="auto">
              <a:xfrm>
                <a:off x="1174" y="5393"/>
                <a:ext cx="598" cy="863"/>
                <a:chOff x="1174" y="5393"/>
                <a:chExt cx="598" cy="863"/>
              </a:xfrm>
            </p:grpSpPr>
            <p:sp>
              <p:nvSpPr>
                <p:cNvPr id="29791" name="Rectangle 1050"/>
                <p:cNvSpPr>
                  <a:spLocks noChangeArrowheads="1"/>
                </p:cNvSpPr>
                <p:nvPr/>
              </p:nvSpPr>
              <p:spPr bwMode="auto">
                <a:xfrm>
                  <a:off x="1217" y="5393"/>
                  <a:ext cx="512"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92" name="Rectangle 1100"/>
                <p:cNvSpPr>
                  <a:spLocks noChangeArrowheads="1"/>
                </p:cNvSpPr>
                <p:nvPr/>
              </p:nvSpPr>
              <p:spPr bwMode="auto">
                <a:xfrm>
                  <a:off x="1174" y="5393"/>
                  <a:ext cx="598"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26" name="Group 1103"/>
              <p:cNvGrpSpPr>
                <a:grpSpLocks/>
              </p:cNvGrpSpPr>
              <p:nvPr/>
            </p:nvGrpSpPr>
            <p:grpSpPr bwMode="auto">
              <a:xfrm>
                <a:off x="1772" y="5393"/>
                <a:ext cx="604" cy="863"/>
                <a:chOff x="1772" y="5393"/>
                <a:chExt cx="604" cy="863"/>
              </a:xfrm>
            </p:grpSpPr>
            <p:sp>
              <p:nvSpPr>
                <p:cNvPr id="29789" name="Rectangle 1051"/>
                <p:cNvSpPr>
                  <a:spLocks noChangeArrowheads="1"/>
                </p:cNvSpPr>
                <p:nvPr/>
              </p:nvSpPr>
              <p:spPr bwMode="auto">
                <a:xfrm>
                  <a:off x="1815" y="5393"/>
                  <a:ext cx="518"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90" name="Rectangle 1102"/>
                <p:cNvSpPr>
                  <a:spLocks noChangeArrowheads="1"/>
                </p:cNvSpPr>
                <p:nvPr/>
              </p:nvSpPr>
              <p:spPr bwMode="auto">
                <a:xfrm>
                  <a:off x="1772" y="5393"/>
                  <a:ext cx="604"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27" name="Group 1105"/>
              <p:cNvGrpSpPr>
                <a:grpSpLocks/>
              </p:cNvGrpSpPr>
              <p:nvPr/>
            </p:nvGrpSpPr>
            <p:grpSpPr bwMode="auto">
              <a:xfrm>
                <a:off x="2376" y="5393"/>
                <a:ext cx="576" cy="863"/>
                <a:chOff x="2376" y="5393"/>
                <a:chExt cx="576" cy="863"/>
              </a:xfrm>
            </p:grpSpPr>
            <p:sp>
              <p:nvSpPr>
                <p:cNvPr id="29787" name="Rectangle 1052"/>
                <p:cNvSpPr>
                  <a:spLocks noChangeArrowheads="1"/>
                </p:cNvSpPr>
                <p:nvPr/>
              </p:nvSpPr>
              <p:spPr bwMode="auto">
                <a:xfrm>
                  <a:off x="2419" y="5393"/>
                  <a:ext cx="490"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88" name="Rectangle 1104"/>
                <p:cNvSpPr>
                  <a:spLocks noChangeArrowheads="1"/>
                </p:cNvSpPr>
                <p:nvPr/>
              </p:nvSpPr>
              <p:spPr bwMode="auto">
                <a:xfrm>
                  <a:off x="2376" y="5393"/>
                  <a:ext cx="576"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28" name="Group 1107"/>
              <p:cNvGrpSpPr>
                <a:grpSpLocks/>
              </p:cNvGrpSpPr>
              <p:nvPr/>
            </p:nvGrpSpPr>
            <p:grpSpPr bwMode="auto">
              <a:xfrm>
                <a:off x="2952" y="5393"/>
                <a:ext cx="576" cy="863"/>
                <a:chOff x="2952" y="5393"/>
                <a:chExt cx="576" cy="863"/>
              </a:xfrm>
            </p:grpSpPr>
            <p:sp>
              <p:nvSpPr>
                <p:cNvPr id="29785" name="Rectangle 1053"/>
                <p:cNvSpPr>
                  <a:spLocks noChangeArrowheads="1"/>
                </p:cNvSpPr>
                <p:nvPr/>
              </p:nvSpPr>
              <p:spPr bwMode="auto">
                <a:xfrm>
                  <a:off x="2995" y="5393"/>
                  <a:ext cx="490"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86" name="Rectangle 1106"/>
                <p:cNvSpPr>
                  <a:spLocks noChangeArrowheads="1"/>
                </p:cNvSpPr>
                <p:nvPr/>
              </p:nvSpPr>
              <p:spPr bwMode="auto">
                <a:xfrm>
                  <a:off x="2952" y="5393"/>
                  <a:ext cx="576"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29" name="Group 1109"/>
              <p:cNvGrpSpPr>
                <a:grpSpLocks/>
              </p:cNvGrpSpPr>
              <p:nvPr/>
            </p:nvGrpSpPr>
            <p:grpSpPr bwMode="auto">
              <a:xfrm>
                <a:off x="0" y="6256"/>
                <a:ext cx="576" cy="633"/>
                <a:chOff x="0" y="6256"/>
                <a:chExt cx="576" cy="633"/>
              </a:xfrm>
            </p:grpSpPr>
            <p:sp>
              <p:nvSpPr>
                <p:cNvPr id="29783" name="Rectangle 1054"/>
                <p:cNvSpPr>
                  <a:spLocks noChangeArrowheads="1"/>
                </p:cNvSpPr>
                <p:nvPr/>
              </p:nvSpPr>
              <p:spPr bwMode="auto">
                <a:xfrm>
                  <a:off x="43" y="6256"/>
                  <a:ext cx="49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Economic Development</a:t>
                  </a: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84" name="Rectangle 1108"/>
                <p:cNvSpPr>
                  <a:spLocks noChangeArrowheads="1"/>
                </p:cNvSpPr>
                <p:nvPr/>
              </p:nvSpPr>
              <p:spPr bwMode="auto">
                <a:xfrm>
                  <a:off x="0" y="6256"/>
                  <a:ext cx="576"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30" name="Group 1111"/>
              <p:cNvGrpSpPr>
                <a:grpSpLocks/>
              </p:cNvGrpSpPr>
              <p:nvPr/>
            </p:nvGrpSpPr>
            <p:grpSpPr bwMode="auto">
              <a:xfrm>
                <a:off x="576" y="6256"/>
                <a:ext cx="598" cy="633"/>
                <a:chOff x="576" y="6256"/>
                <a:chExt cx="598" cy="633"/>
              </a:xfrm>
            </p:grpSpPr>
            <p:sp>
              <p:nvSpPr>
                <p:cNvPr id="29781" name="Rectangle 1055"/>
                <p:cNvSpPr>
                  <a:spLocks noChangeArrowheads="1"/>
                </p:cNvSpPr>
                <p:nvPr/>
              </p:nvSpPr>
              <p:spPr bwMode="auto">
                <a:xfrm>
                  <a:off x="619" y="6256"/>
                  <a:ext cx="51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82" name="Rectangle 1110"/>
                <p:cNvSpPr>
                  <a:spLocks noChangeArrowheads="1"/>
                </p:cNvSpPr>
                <p:nvPr/>
              </p:nvSpPr>
              <p:spPr bwMode="auto">
                <a:xfrm>
                  <a:off x="576" y="6256"/>
                  <a:ext cx="598"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31" name="Group 1113"/>
              <p:cNvGrpSpPr>
                <a:grpSpLocks/>
              </p:cNvGrpSpPr>
              <p:nvPr/>
            </p:nvGrpSpPr>
            <p:grpSpPr bwMode="auto">
              <a:xfrm>
                <a:off x="1174" y="6256"/>
                <a:ext cx="598" cy="633"/>
                <a:chOff x="1174" y="6256"/>
                <a:chExt cx="598" cy="633"/>
              </a:xfrm>
            </p:grpSpPr>
            <p:sp>
              <p:nvSpPr>
                <p:cNvPr id="29779" name="Rectangle 1056"/>
                <p:cNvSpPr>
                  <a:spLocks noChangeArrowheads="1"/>
                </p:cNvSpPr>
                <p:nvPr/>
              </p:nvSpPr>
              <p:spPr bwMode="auto">
                <a:xfrm>
                  <a:off x="1217" y="6256"/>
                  <a:ext cx="51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80" name="Rectangle 1112"/>
                <p:cNvSpPr>
                  <a:spLocks noChangeArrowheads="1"/>
                </p:cNvSpPr>
                <p:nvPr/>
              </p:nvSpPr>
              <p:spPr bwMode="auto">
                <a:xfrm>
                  <a:off x="1174" y="6256"/>
                  <a:ext cx="598"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32" name="Group 1115"/>
              <p:cNvGrpSpPr>
                <a:grpSpLocks/>
              </p:cNvGrpSpPr>
              <p:nvPr/>
            </p:nvGrpSpPr>
            <p:grpSpPr bwMode="auto">
              <a:xfrm>
                <a:off x="1772" y="6256"/>
                <a:ext cx="604" cy="633"/>
                <a:chOff x="1772" y="6256"/>
                <a:chExt cx="604" cy="633"/>
              </a:xfrm>
            </p:grpSpPr>
            <p:sp>
              <p:nvSpPr>
                <p:cNvPr id="29777" name="Rectangle 1057"/>
                <p:cNvSpPr>
                  <a:spLocks noChangeArrowheads="1"/>
                </p:cNvSpPr>
                <p:nvPr/>
              </p:nvSpPr>
              <p:spPr bwMode="auto">
                <a:xfrm>
                  <a:off x="1815" y="6256"/>
                  <a:ext cx="51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78" name="Rectangle 1114"/>
                <p:cNvSpPr>
                  <a:spLocks noChangeArrowheads="1"/>
                </p:cNvSpPr>
                <p:nvPr/>
              </p:nvSpPr>
              <p:spPr bwMode="auto">
                <a:xfrm>
                  <a:off x="1772" y="6256"/>
                  <a:ext cx="604"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33" name="Group 1117"/>
              <p:cNvGrpSpPr>
                <a:grpSpLocks/>
              </p:cNvGrpSpPr>
              <p:nvPr/>
            </p:nvGrpSpPr>
            <p:grpSpPr bwMode="auto">
              <a:xfrm>
                <a:off x="2376" y="6256"/>
                <a:ext cx="576" cy="633"/>
                <a:chOff x="2376" y="6256"/>
                <a:chExt cx="576" cy="633"/>
              </a:xfrm>
            </p:grpSpPr>
            <p:sp>
              <p:nvSpPr>
                <p:cNvPr id="29775" name="Rectangle 1058"/>
                <p:cNvSpPr>
                  <a:spLocks noChangeArrowheads="1"/>
                </p:cNvSpPr>
                <p:nvPr/>
              </p:nvSpPr>
              <p:spPr bwMode="auto">
                <a:xfrm>
                  <a:off x="2419" y="6256"/>
                  <a:ext cx="49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76" name="Rectangle 1116"/>
                <p:cNvSpPr>
                  <a:spLocks noChangeArrowheads="1"/>
                </p:cNvSpPr>
                <p:nvPr/>
              </p:nvSpPr>
              <p:spPr bwMode="auto">
                <a:xfrm>
                  <a:off x="2376" y="6256"/>
                  <a:ext cx="576"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34" name="Group 1119"/>
              <p:cNvGrpSpPr>
                <a:grpSpLocks/>
              </p:cNvGrpSpPr>
              <p:nvPr/>
            </p:nvGrpSpPr>
            <p:grpSpPr bwMode="auto">
              <a:xfrm>
                <a:off x="2952" y="6256"/>
                <a:ext cx="576" cy="633"/>
                <a:chOff x="2952" y="6256"/>
                <a:chExt cx="576" cy="633"/>
              </a:xfrm>
            </p:grpSpPr>
            <p:sp>
              <p:nvSpPr>
                <p:cNvPr id="29773" name="Rectangle 1059"/>
                <p:cNvSpPr>
                  <a:spLocks noChangeArrowheads="1"/>
                </p:cNvSpPr>
                <p:nvPr/>
              </p:nvSpPr>
              <p:spPr bwMode="auto">
                <a:xfrm>
                  <a:off x="2995" y="6256"/>
                  <a:ext cx="49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74" name="Rectangle 1118"/>
                <p:cNvSpPr>
                  <a:spLocks noChangeArrowheads="1"/>
                </p:cNvSpPr>
                <p:nvPr/>
              </p:nvSpPr>
              <p:spPr bwMode="auto">
                <a:xfrm>
                  <a:off x="2952" y="6256"/>
                  <a:ext cx="576"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35" name="Group 1121"/>
              <p:cNvGrpSpPr>
                <a:grpSpLocks/>
              </p:cNvGrpSpPr>
              <p:nvPr/>
            </p:nvGrpSpPr>
            <p:grpSpPr bwMode="auto">
              <a:xfrm>
                <a:off x="0" y="6889"/>
                <a:ext cx="576" cy="633"/>
                <a:chOff x="0" y="6889"/>
                <a:chExt cx="576" cy="633"/>
              </a:xfrm>
            </p:grpSpPr>
            <p:sp>
              <p:nvSpPr>
                <p:cNvPr id="29771" name="Rectangle 1060"/>
                <p:cNvSpPr>
                  <a:spLocks noChangeArrowheads="1"/>
                </p:cNvSpPr>
                <p:nvPr/>
              </p:nvSpPr>
              <p:spPr bwMode="auto">
                <a:xfrm>
                  <a:off x="43" y="6889"/>
                  <a:ext cx="49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Business</a:t>
                  </a:r>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Development</a:t>
                  </a: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72" name="Rectangle 1120"/>
                <p:cNvSpPr>
                  <a:spLocks noChangeArrowheads="1"/>
                </p:cNvSpPr>
                <p:nvPr/>
              </p:nvSpPr>
              <p:spPr bwMode="auto">
                <a:xfrm>
                  <a:off x="0" y="6889"/>
                  <a:ext cx="576"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36" name="Group 1123"/>
              <p:cNvGrpSpPr>
                <a:grpSpLocks/>
              </p:cNvGrpSpPr>
              <p:nvPr/>
            </p:nvGrpSpPr>
            <p:grpSpPr bwMode="auto">
              <a:xfrm>
                <a:off x="576" y="6889"/>
                <a:ext cx="598" cy="633"/>
                <a:chOff x="576" y="6889"/>
                <a:chExt cx="598" cy="633"/>
              </a:xfrm>
            </p:grpSpPr>
            <p:sp>
              <p:nvSpPr>
                <p:cNvPr id="29769" name="Rectangle 1061"/>
                <p:cNvSpPr>
                  <a:spLocks noChangeArrowheads="1"/>
                </p:cNvSpPr>
                <p:nvPr/>
              </p:nvSpPr>
              <p:spPr bwMode="auto">
                <a:xfrm>
                  <a:off x="619" y="6889"/>
                  <a:ext cx="51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	</a:t>
                  </a:r>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9770" name="Rectangle 1122"/>
                <p:cNvSpPr>
                  <a:spLocks noChangeArrowheads="1"/>
                </p:cNvSpPr>
                <p:nvPr/>
              </p:nvSpPr>
              <p:spPr bwMode="auto">
                <a:xfrm>
                  <a:off x="576" y="6889"/>
                  <a:ext cx="598"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37" name="Group 1125"/>
              <p:cNvGrpSpPr>
                <a:grpSpLocks/>
              </p:cNvGrpSpPr>
              <p:nvPr/>
            </p:nvGrpSpPr>
            <p:grpSpPr bwMode="auto">
              <a:xfrm>
                <a:off x="1174" y="6889"/>
                <a:ext cx="598" cy="633"/>
                <a:chOff x="1174" y="6889"/>
                <a:chExt cx="598" cy="633"/>
              </a:xfrm>
            </p:grpSpPr>
            <p:sp>
              <p:nvSpPr>
                <p:cNvPr id="29767" name="Rectangle 1062"/>
                <p:cNvSpPr>
                  <a:spLocks noChangeArrowheads="1"/>
                </p:cNvSpPr>
                <p:nvPr/>
              </p:nvSpPr>
              <p:spPr bwMode="auto">
                <a:xfrm>
                  <a:off x="1217" y="6889"/>
                  <a:ext cx="51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68" name="Rectangle 1124"/>
                <p:cNvSpPr>
                  <a:spLocks noChangeArrowheads="1"/>
                </p:cNvSpPr>
                <p:nvPr/>
              </p:nvSpPr>
              <p:spPr bwMode="auto">
                <a:xfrm>
                  <a:off x="1174" y="6889"/>
                  <a:ext cx="598"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38" name="Group 1127"/>
              <p:cNvGrpSpPr>
                <a:grpSpLocks/>
              </p:cNvGrpSpPr>
              <p:nvPr/>
            </p:nvGrpSpPr>
            <p:grpSpPr bwMode="auto">
              <a:xfrm>
                <a:off x="1772" y="6889"/>
                <a:ext cx="604" cy="633"/>
                <a:chOff x="1772" y="6889"/>
                <a:chExt cx="604" cy="633"/>
              </a:xfrm>
            </p:grpSpPr>
            <p:sp>
              <p:nvSpPr>
                <p:cNvPr id="29765" name="Rectangle 1063"/>
                <p:cNvSpPr>
                  <a:spLocks noChangeArrowheads="1"/>
                </p:cNvSpPr>
                <p:nvPr/>
              </p:nvSpPr>
              <p:spPr bwMode="auto">
                <a:xfrm>
                  <a:off x="1815" y="6889"/>
                  <a:ext cx="51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66" name="Rectangle 1126"/>
                <p:cNvSpPr>
                  <a:spLocks noChangeArrowheads="1"/>
                </p:cNvSpPr>
                <p:nvPr/>
              </p:nvSpPr>
              <p:spPr bwMode="auto">
                <a:xfrm>
                  <a:off x="1772" y="6889"/>
                  <a:ext cx="604"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39" name="Group 1129"/>
              <p:cNvGrpSpPr>
                <a:grpSpLocks/>
              </p:cNvGrpSpPr>
              <p:nvPr/>
            </p:nvGrpSpPr>
            <p:grpSpPr bwMode="auto">
              <a:xfrm>
                <a:off x="2376" y="6889"/>
                <a:ext cx="576" cy="633"/>
                <a:chOff x="2376" y="6889"/>
                <a:chExt cx="576" cy="633"/>
              </a:xfrm>
            </p:grpSpPr>
            <p:sp>
              <p:nvSpPr>
                <p:cNvPr id="29763" name="Rectangle 1064"/>
                <p:cNvSpPr>
                  <a:spLocks noChangeArrowheads="1"/>
                </p:cNvSpPr>
                <p:nvPr/>
              </p:nvSpPr>
              <p:spPr bwMode="auto">
                <a:xfrm>
                  <a:off x="2419" y="6889"/>
                  <a:ext cx="49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64" name="Rectangle 1128"/>
                <p:cNvSpPr>
                  <a:spLocks noChangeArrowheads="1"/>
                </p:cNvSpPr>
                <p:nvPr/>
              </p:nvSpPr>
              <p:spPr bwMode="auto">
                <a:xfrm>
                  <a:off x="2376" y="6889"/>
                  <a:ext cx="576"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40" name="Group 1131"/>
              <p:cNvGrpSpPr>
                <a:grpSpLocks/>
              </p:cNvGrpSpPr>
              <p:nvPr/>
            </p:nvGrpSpPr>
            <p:grpSpPr bwMode="auto">
              <a:xfrm>
                <a:off x="2952" y="6889"/>
                <a:ext cx="576" cy="633"/>
                <a:chOff x="2952" y="6889"/>
                <a:chExt cx="576" cy="633"/>
              </a:xfrm>
            </p:grpSpPr>
            <p:sp>
              <p:nvSpPr>
                <p:cNvPr id="29761" name="Rectangle 1065"/>
                <p:cNvSpPr>
                  <a:spLocks noChangeArrowheads="1"/>
                </p:cNvSpPr>
                <p:nvPr/>
              </p:nvSpPr>
              <p:spPr bwMode="auto">
                <a:xfrm>
                  <a:off x="2995" y="6889"/>
                  <a:ext cx="49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62" name="Rectangle 1130"/>
                <p:cNvSpPr>
                  <a:spLocks noChangeArrowheads="1"/>
                </p:cNvSpPr>
                <p:nvPr/>
              </p:nvSpPr>
              <p:spPr bwMode="auto">
                <a:xfrm>
                  <a:off x="2952" y="6889"/>
                  <a:ext cx="576" cy="63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41" name="Group 1135"/>
              <p:cNvGrpSpPr>
                <a:grpSpLocks/>
              </p:cNvGrpSpPr>
              <p:nvPr/>
            </p:nvGrpSpPr>
            <p:grpSpPr bwMode="auto">
              <a:xfrm>
                <a:off x="0" y="7522"/>
                <a:ext cx="576" cy="863"/>
                <a:chOff x="0" y="7522"/>
                <a:chExt cx="576" cy="863"/>
              </a:xfrm>
            </p:grpSpPr>
            <p:sp>
              <p:nvSpPr>
                <p:cNvPr id="29757" name="Rectangle 1134"/>
                <p:cNvSpPr>
                  <a:spLocks noChangeArrowheads="1"/>
                </p:cNvSpPr>
                <p:nvPr/>
              </p:nvSpPr>
              <p:spPr bwMode="auto">
                <a:xfrm>
                  <a:off x="0" y="7522"/>
                  <a:ext cx="576" cy="863"/>
                </a:xfrm>
                <a:prstGeom prst="rect">
                  <a:avLst/>
                </a:prstGeom>
                <a:solidFill>
                  <a:srgbClr val="E6E6E6"/>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nvGrpSpPr>
                <p:cNvPr id="29758" name="Group 1133"/>
                <p:cNvGrpSpPr>
                  <a:grpSpLocks/>
                </p:cNvGrpSpPr>
                <p:nvPr/>
              </p:nvGrpSpPr>
              <p:grpSpPr bwMode="auto">
                <a:xfrm>
                  <a:off x="0" y="7522"/>
                  <a:ext cx="576" cy="863"/>
                  <a:chOff x="0" y="7522"/>
                  <a:chExt cx="576" cy="863"/>
                </a:xfrm>
              </p:grpSpPr>
              <p:sp>
                <p:nvSpPr>
                  <p:cNvPr id="29759" name="Rectangle 1066"/>
                  <p:cNvSpPr>
                    <a:spLocks noChangeArrowheads="1"/>
                  </p:cNvSpPr>
                  <p:nvPr/>
                </p:nvSpPr>
                <p:spPr bwMode="auto">
                  <a:xfrm>
                    <a:off x="43" y="7522"/>
                    <a:ext cx="490" cy="863"/>
                  </a:xfrm>
                  <a:prstGeom prst="rect">
                    <a:avLst/>
                  </a:prstGeom>
                  <a:solidFill>
                    <a:srgbClr val="E6E6E6"/>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60" name="Rectangle 1132"/>
                  <p:cNvSpPr>
                    <a:spLocks noChangeArrowheads="1"/>
                  </p:cNvSpPr>
                  <p:nvPr/>
                </p:nvSpPr>
                <p:spPr bwMode="auto">
                  <a:xfrm>
                    <a:off x="0" y="7522"/>
                    <a:ext cx="576"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grpSp>
            <p:nvGrpSpPr>
              <p:cNvPr id="29742" name="Group 1137"/>
              <p:cNvGrpSpPr>
                <a:grpSpLocks/>
              </p:cNvGrpSpPr>
              <p:nvPr/>
            </p:nvGrpSpPr>
            <p:grpSpPr bwMode="auto">
              <a:xfrm>
                <a:off x="576" y="7522"/>
                <a:ext cx="598" cy="863"/>
                <a:chOff x="576" y="7522"/>
                <a:chExt cx="598" cy="863"/>
              </a:xfrm>
            </p:grpSpPr>
            <p:sp>
              <p:nvSpPr>
                <p:cNvPr id="29755" name="Rectangle 1067"/>
                <p:cNvSpPr>
                  <a:spLocks noChangeArrowheads="1"/>
                </p:cNvSpPr>
                <p:nvPr/>
              </p:nvSpPr>
              <p:spPr bwMode="auto">
                <a:xfrm>
                  <a:off x="619" y="7522"/>
                  <a:ext cx="512"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Business</a:t>
                  </a:r>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Development</a:t>
                  </a: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56" name="Rectangle 1136"/>
                <p:cNvSpPr>
                  <a:spLocks noChangeArrowheads="1"/>
                </p:cNvSpPr>
                <p:nvPr/>
              </p:nvSpPr>
              <p:spPr bwMode="auto">
                <a:xfrm>
                  <a:off x="576" y="7522"/>
                  <a:ext cx="598"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43" name="Group 1139"/>
              <p:cNvGrpSpPr>
                <a:grpSpLocks/>
              </p:cNvGrpSpPr>
              <p:nvPr/>
            </p:nvGrpSpPr>
            <p:grpSpPr bwMode="auto">
              <a:xfrm>
                <a:off x="1174" y="7522"/>
                <a:ext cx="598" cy="863"/>
                <a:chOff x="1174" y="7522"/>
                <a:chExt cx="598" cy="863"/>
              </a:xfrm>
            </p:grpSpPr>
            <p:sp>
              <p:nvSpPr>
                <p:cNvPr id="29753" name="Rectangle 1068"/>
                <p:cNvSpPr>
                  <a:spLocks noChangeArrowheads="1"/>
                </p:cNvSpPr>
                <p:nvPr/>
              </p:nvSpPr>
              <p:spPr bwMode="auto">
                <a:xfrm>
                  <a:off x="1217" y="7522"/>
                  <a:ext cx="512"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Economic Development</a:t>
                  </a: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54" name="Rectangle 1138"/>
                <p:cNvSpPr>
                  <a:spLocks noChangeArrowheads="1"/>
                </p:cNvSpPr>
                <p:nvPr/>
              </p:nvSpPr>
              <p:spPr bwMode="auto">
                <a:xfrm>
                  <a:off x="1174" y="7522"/>
                  <a:ext cx="598"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44" name="Group 1141"/>
              <p:cNvGrpSpPr>
                <a:grpSpLocks/>
              </p:cNvGrpSpPr>
              <p:nvPr/>
            </p:nvGrpSpPr>
            <p:grpSpPr bwMode="auto">
              <a:xfrm>
                <a:off x="1772" y="7522"/>
                <a:ext cx="604" cy="863"/>
                <a:chOff x="1772" y="7522"/>
                <a:chExt cx="604" cy="863"/>
              </a:xfrm>
            </p:grpSpPr>
            <p:sp>
              <p:nvSpPr>
                <p:cNvPr id="29751" name="Rectangle 1069"/>
                <p:cNvSpPr>
                  <a:spLocks noChangeArrowheads="1"/>
                </p:cNvSpPr>
                <p:nvPr/>
              </p:nvSpPr>
              <p:spPr bwMode="auto">
                <a:xfrm>
                  <a:off x="1815" y="7522"/>
                  <a:ext cx="518"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Community</a:t>
                  </a:r>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Economic</a:t>
                  </a:r>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Development</a:t>
                  </a: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52" name="Rectangle 1140"/>
                <p:cNvSpPr>
                  <a:spLocks noChangeArrowheads="1"/>
                </p:cNvSpPr>
                <p:nvPr/>
              </p:nvSpPr>
              <p:spPr bwMode="auto">
                <a:xfrm>
                  <a:off x="1772" y="7522"/>
                  <a:ext cx="604"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45" name="Group 1143"/>
              <p:cNvGrpSpPr>
                <a:grpSpLocks/>
              </p:cNvGrpSpPr>
              <p:nvPr/>
            </p:nvGrpSpPr>
            <p:grpSpPr bwMode="auto">
              <a:xfrm>
                <a:off x="2376" y="7522"/>
                <a:ext cx="576" cy="863"/>
                <a:chOff x="2376" y="7522"/>
                <a:chExt cx="576" cy="863"/>
              </a:xfrm>
            </p:grpSpPr>
            <p:sp>
              <p:nvSpPr>
                <p:cNvPr id="29749" name="Rectangle 1070"/>
                <p:cNvSpPr>
                  <a:spLocks noChangeArrowheads="1"/>
                </p:cNvSpPr>
                <p:nvPr/>
              </p:nvSpPr>
              <p:spPr bwMode="auto">
                <a:xfrm>
                  <a:off x="2419" y="7522"/>
                  <a:ext cx="490"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Aboriginal</a:t>
                  </a:r>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Community Economic Development</a:t>
                  </a: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50" name="Rectangle 1142"/>
                <p:cNvSpPr>
                  <a:spLocks noChangeArrowheads="1"/>
                </p:cNvSpPr>
                <p:nvPr/>
              </p:nvSpPr>
              <p:spPr bwMode="auto">
                <a:xfrm>
                  <a:off x="2376" y="7522"/>
                  <a:ext cx="576"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nvGrpSpPr>
              <p:cNvPr id="29746" name="Group 1145"/>
              <p:cNvGrpSpPr>
                <a:grpSpLocks/>
              </p:cNvGrpSpPr>
              <p:nvPr/>
            </p:nvGrpSpPr>
            <p:grpSpPr bwMode="auto">
              <a:xfrm>
                <a:off x="2952" y="7522"/>
                <a:ext cx="576" cy="863"/>
                <a:chOff x="2952" y="7522"/>
                <a:chExt cx="576" cy="863"/>
              </a:xfrm>
            </p:grpSpPr>
            <p:sp>
              <p:nvSpPr>
                <p:cNvPr id="29747" name="Rectangle 1071"/>
                <p:cNvSpPr>
                  <a:spLocks noChangeArrowheads="1"/>
                </p:cNvSpPr>
                <p:nvPr/>
              </p:nvSpPr>
              <p:spPr bwMode="auto">
                <a:xfrm>
                  <a:off x="2995" y="7522"/>
                  <a:ext cx="490"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Traditional</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Aboriginal Community Economic</a:t>
                  </a:r>
                  <a:endParaRPr kumimoji="0" lang="en-US" altLang="en-US" sz="10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Development</a:t>
                  </a:r>
                </a:p>
              </p:txBody>
            </p:sp>
            <p:sp>
              <p:nvSpPr>
                <p:cNvPr id="29748" name="Rectangle 1144"/>
                <p:cNvSpPr>
                  <a:spLocks noChangeArrowheads="1"/>
                </p:cNvSpPr>
                <p:nvPr/>
              </p:nvSpPr>
              <p:spPr bwMode="auto">
                <a:xfrm>
                  <a:off x="2952" y="7522"/>
                  <a:ext cx="576" cy="86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grpSp>
        <p:sp>
          <p:nvSpPr>
            <p:cNvPr id="29710" name="Rectangle 1147"/>
            <p:cNvSpPr>
              <a:spLocks noChangeArrowheads="1"/>
            </p:cNvSpPr>
            <p:nvPr/>
          </p:nvSpPr>
          <p:spPr bwMode="auto">
            <a:xfrm>
              <a:off x="-2" y="3838"/>
              <a:ext cx="3532" cy="454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grpSp>
      <p:sp>
        <p:nvSpPr>
          <p:cNvPr id="29703" name="Rectangle 1150"/>
          <p:cNvSpPr>
            <a:spLocks noChangeArrowheads="1"/>
          </p:cNvSpPr>
          <p:nvPr/>
        </p:nvSpPr>
        <p:spPr bwMode="auto">
          <a:xfrm>
            <a:off x="457200" y="-3227388"/>
            <a:ext cx="9144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2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Where Does Your Community Fit?</a:t>
            </a:r>
            <a:r>
              <a:rPr kumimoji="0" lang="en-US" altLang="en-US" sz="1000" b="0" i="0" u="none" strike="noStrike" kern="0" cap="none" spc="0" normalizeH="0" baseline="0" noProof="0">
                <a:ln>
                  <a:noFill/>
                </a:ln>
                <a:solidFill>
                  <a:schemeClr val="tx1"/>
                </a:solidFill>
                <a:effectLst/>
                <a:uLnTx/>
                <a:uFillTx/>
                <a:latin typeface="Times New Roman" panose="02020603050405020304" pitchFamily="18" charset="0"/>
              </a:rPr>
              <a:t> </a:t>
            </a:r>
            <a:endParaRPr kumimoji="0" lang="en-US" alt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9704" name="Text Box 1152"/>
          <p:cNvSpPr txBox="1">
            <a:spLocks noChangeArrowheads="1"/>
          </p:cNvSpPr>
          <p:nvPr/>
        </p:nvSpPr>
        <p:spPr bwMode="auto">
          <a:xfrm rot="-5407123">
            <a:off x="-2114550" y="3257550"/>
            <a:ext cx="5029200" cy="3429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a:ln>
                  <a:noFill/>
                </a:ln>
                <a:solidFill>
                  <a:schemeClr val="tx1"/>
                </a:solidFill>
                <a:effectLst/>
                <a:uLnTx/>
                <a:uFillTx/>
                <a:latin typeface="BernhardMod BT" pitchFamily="18" charset="0"/>
                <a:cs typeface="Arial" panose="020B0604020202020204" pitchFamily="34" charset="0"/>
              </a:rPr>
              <a:t>Within Your Community</a:t>
            </a:r>
            <a:endParaRPr kumimoji="0" lang="en-US" altLang="en-US" sz="2400" b="0" i="0" u="none" strike="noStrike" kern="0" cap="none" spc="0" normalizeH="0" baseline="0" noProof="0">
              <a:ln>
                <a:noFill/>
              </a:ln>
              <a:solidFill>
                <a:schemeClr val="tx1"/>
              </a:solidFill>
              <a:effectLst/>
              <a:uLnTx/>
              <a:uFillTx/>
              <a:latin typeface="BernhardMod BT" pitchFamily="18" charset="0"/>
            </a:endParaRPr>
          </a:p>
        </p:txBody>
      </p:sp>
      <p:sp>
        <p:nvSpPr>
          <p:cNvPr id="29705" name="Text Box 1154"/>
          <p:cNvSpPr txBox="1">
            <a:spLocks noChangeArrowheads="1"/>
          </p:cNvSpPr>
          <p:nvPr/>
        </p:nvSpPr>
        <p:spPr bwMode="auto">
          <a:xfrm>
            <a:off x="304800" y="6400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tx1"/>
                </a:solidFill>
                <a:effectLst/>
                <a:uLnTx/>
                <a:uFillTx/>
                <a:latin typeface="BernhardMod BT" pitchFamily="18" charset="0"/>
              </a:rPr>
              <a:t>23</a:t>
            </a:r>
          </a:p>
        </p:txBody>
      </p:sp>
      <p:sp>
        <p:nvSpPr>
          <p:cNvPr id="29706" name="Text Box 1156"/>
          <p:cNvSpPr txBox="1">
            <a:spLocks noChangeArrowheads="1"/>
          </p:cNvSpPr>
          <p:nvPr/>
        </p:nvSpPr>
        <p:spPr bwMode="auto">
          <a:xfrm>
            <a:off x="4800600" y="990600"/>
            <a:ext cx="1600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200" b="1" i="0" u="none" strike="noStrike" kern="0" cap="none" spc="0" normalizeH="0" baseline="0" noProof="0">
                <a:ln>
                  <a:noFill/>
                </a:ln>
                <a:solidFill>
                  <a:schemeClr val="bg1"/>
                </a:solidFill>
                <a:effectLst/>
                <a:uLnTx/>
                <a:uFillTx/>
                <a:latin typeface="Arial" panose="020B0604020202020204" pitchFamily="34" charset="0"/>
              </a:rPr>
              <a:t>Gift Lake Metis Settlement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200" b="1" i="0" u="none" strike="noStrike" kern="0" cap="none" spc="0" normalizeH="0" baseline="0" noProof="0">
                <a:ln>
                  <a:noFill/>
                </a:ln>
                <a:solidFill>
                  <a:schemeClr val="bg1"/>
                </a:solidFill>
                <a:effectLst/>
                <a:uLnTx/>
                <a:uFillTx/>
                <a:latin typeface="Arial" panose="020B0604020202020204" pitchFamily="34" charset="0"/>
              </a:rPr>
              <a:t>www.msgc.ca</a:t>
            </a:r>
          </a:p>
        </p:txBody>
      </p:sp>
      <p:sp>
        <p:nvSpPr>
          <p:cNvPr id="29707" name="Text Box 1157"/>
          <p:cNvSpPr txBox="1">
            <a:spLocks noChangeArrowheads="1"/>
          </p:cNvSpPr>
          <p:nvPr/>
        </p:nvSpPr>
        <p:spPr bwMode="auto">
          <a:xfrm>
            <a:off x="2133600" y="4419600"/>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200" b="1" i="0" u="none" strike="noStrike" kern="0" cap="none" spc="0" normalizeH="0" baseline="0" noProof="0">
                <a:ln>
                  <a:noFill/>
                </a:ln>
                <a:solidFill>
                  <a:schemeClr val="bg1"/>
                </a:solidFill>
                <a:effectLst/>
                <a:uLnTx/>
                <a:uFillTx/>
                <a:latin typeface="Arial" panose="020B0604020202020204" pitchFamily="34" charset="0"/>
              </a:rPr>
              <a:t>TCIG</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200" b="1" i="0" u="none" strike="noStrike" kern="0" cap="none" spc="0" normalizeH="0" baseline="0" noProof="0">
                <a:ln>
                  <a:noFill/>
                </a:ln>
                <a:solidFill>
                  <a:schemeClr val="bg1"/>
                </a:solidFill>
                <a:effectLst/>
                <a:uLnTx/>
                <a:uFillTx/>
                <a:latin typeface="Arial" panose="020B0604020202020204" pitchFamily="34" charset="0"/>
              </a:rPr>
              <a:t>www.tcig.biz</a:t>
            </a:r>
          </a:p>
        </p:txBody>
      </p:sp>
      <p:sp>
        <p:nvSpPr>
          <p:cNvPr id="29708" name="Text Box 1158"/>
          <p:cNvSpPr txBox="1">
            <a:spLocks noChangeArrowheads="1"/>
          </p:cNvSpPr>
          <p:nvPr/>
        </p:nvSpPr>
        <p:spPr bwMode="auto">
          <a:xfrm>
            <a:off x="2057400" y="1828800"/>
            <a:ext cx="1371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200" b="1" i="0" u="none" strike="noStrike" kern="0" cap="none" spc="0" normalizeH="0" baseline="0" noProof="0">
                <a:ln>
                  <a:noFill/>
                </a:ln>
                <a:solidFill>
                  <a:schemeClr val="bg1"/>
                </a:solidFill>
                <a:effectLst/>
                <a:uLnTx/>
                <a:uFillTx/>
                <a:latin typeface="Arial" panose="020B0604020202020204" pitchFamily="34" charset="0"/>
              </a:rPr>
              <a:t>Osoyoos </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200" b="1" i="0" u="none" strike="noStrike" kern="0" cap="none" spc="0" normalizeH="0" baseline="0" noProof="0">
                <a:ln>
                  <a:noFill/>
                </a:ln>
                <a:solidFill>
                  <a:schemeClr val="bg1"/>
                </a:solidFill>
                <a:effectLst/>
                <a:uLnTx/>
                <a:uFillTx/>
                <a:latin typeface="Arial" panose="020B0604020202020204" pitchFamily="34" charset="0"/>
              </a:rPr>
              <a:t>Indian Band</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200" b="1" i="0" u="none" strike="noStrike" kern="0" cap="none" spc="0" normalizeH="0" baseline="0" noProof="0">
                <a:ln>
                  <a:noFill/>
                </a:ln>
                <a:solidFill>
                  <a:schemeClr val="bg1"/>
                </a:solidFill>
                <a:effectLst/>
                <a:uLnTx/>
                <a:uFillTx/>
                <a:latin typeface="Arial" panose="020B0604020202020204" pitchFamily="34" charset="0"/>
              </a:rPr>
              <a:t>www.oib.ca</a:t>
            </a:r>
          </a:p>
        </p:txBody>
      </p:sp>
    </p:spTree>
    <p:extLst>
      <p:ext uri="{BB962C8B-B14F-4D97-AF65-F5344CB8AC3E}">
        <p14:creationId xmlns:p14="http://schemas.microsoft.com/office/powerpoint/2010/main" val="1311879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Golf Stat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26289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6"/>
          <p:cNvSpPr>
            <a:spLocks noChangeArrowheads="1"/>
          </p:cNvSpPr>
          <p:nvPr/>
        </p:nvSpPr>
        <p:spPr bwMode="auto">
          <a:xfrm>
            <a:off x="2743200" y="1447800"/>
            <a:ext cx="64008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BernhardMod BT" pitchFamily="18" charset="0"/>
              </a:rPr>
              <a:t>The </a:t>
            </a:r>
            <a:r>
              <a:rPr kumimoji="0" lang="en-US" altLang="en-US" sz="1600" b="0" i="0" u="none" strike="noStrike" kern="0" cap="none" spc="0" normalizeH="0" baseline="0" noProof="0" dirty="0" err="1">
                <a:ln>
                  <a:noFill/>
                </a:ln>
                <a:solidFill>
                  <a:srgbClr val="000000"/>
                </a:solidFill>
                <a:effectLst/>
                <a:uLnTx/>
                <a:uFillTx/>
                <a:latin typeface="BernhardMod BT" pitchFamily="18" charset="0"/>
              </a:rPr>
              <a:t>Osoyoos</a:t>
            </a:r>
            <a:r>
              <a:rPr kumimoji="0" lang="en-US" altLang="en-US" sz="1600" b="0" i="0" u="none" strike="noStrike" kern="0" cap="none" spc="0" normalizeH="0" baseline="0" noProof="0" dirty="0">
                <a:ln>
                  <a:noFill/>
                </a:ln>
                <a:solidFill>
                  <a:srgbClr val="000000"/>
                </a:solidFill>
                <a:effectLst/>
                <a:uLnTx/>
                <a:uFillTx/>
                <a:latin typeface="BernhardMod BT" pitchFamily="18" charset="0"/>
              </a:rPr>
              <a:t> Indian Band has a strong vision for its future and for the region. OIB's land base consists of over 32,000 acres of British Columbia's most beautiful land with stunning vistas, rich agricultural lands, and some of the last large tracts of desert lands left in Canada. As part of the Okanagan Nation, these are a strong, independent and proud people with a rich heritage. The </a:t>
            </a:r>
            <a:r>
              <a:rPr kumimoji="0" lang="en-US" altLang="en-US" sz="1600" b="0" i="0" u="none" strike="noStrike" kern="0" cap="none" spc="0" normalizeH="0" baseline="0" noProof="0" dirty="0" err="1">
                <a:ln>
                  <a:noFill/>
                </a:ln>
                <a:solidFill>
                  <a:srgbClr val="000000"/>
                </a:solidFill>
                <a:effectLst/>
                <a:uLnTx/>
                <a:uFillTx/>
                <a:latin typeface="BernhardMod BT" pitchFamily="18" charset="0"/>
              </a:rPr>
              <a:t>Osoyoos</a:t>
            </a:r>
            <a:r>
              <a:rPr kumimoji="0" lang="en-US" altLang="en-US" sz="1600" b="0" i="0" u="none" strike="noStrike" kern="0" cap="none" spc="0" normalizeH="0" baseline="0" noProof="0" dirty="0">
                <a:ln>
                  <a:noFill/>
                </a:ln>
                <a:solidFill>
                  <a:srgbClr val="000000"/>
                </a:solidFill>
                <a:effectLst/>
                <a:uLnTx/>
                <a:uFillTx/>
                <a:latin typeface="BernhardMod BT" pitchFamily="18" charset="0"/>
              </a:rPr>
              <a:t> Indian Band has always been progressive; from the early years of ranching, trading and small farms the people have continued to change with the times. Now, huge vineyards sprawl across these lands, businesses are being invited to call this home and the people have become business oriented. The Band manages businesses with annual budgets in excess of $l7 million dollars and administers its own health, social, educational and municipal services.</a:t>
            </a:r>
            <a:r>
              <a:rPr kumimoji="0" lang="en-US" altLang="en-US" sz="1400" b="0" i="0" u="none" strike="noStrike" kern="0" cap="none" spc="0" normalizeH="0" baseline="0" noProof="0" dirty="0">
                <a:ln>
                  <a:noFill/>
                </a:ln>
                <a:solidFill>
                  <a:srgbClr val="000000"/>
                </a:solidFill>
                <a:effectLst/>
                <a:uLnTx/>
                <a:uFillTx/>
                <a:latin typeface="BernhardMod BT" pitchFamily="18" charset="0"/>
              </a:rPr>
              <a:t> </a:t>
            </a:r>
            <a:endParaRPr kumimoji="0" lang="en-US" altLang="en-US" sz="1800" b="0" i="0" u="none" strike="noStrike" kern="0" cap="none" spc="0" normalizeH="0" baseline="0" noProof="0" dirty="0">
              <a:ln>
                <a:noFill/>
              </a:ln>
              <a:solidFill>
                <a:schemeClr val="tx1"/>
              </a:solidFill>
              <a:effectLst/>
              <a:uLnTx/>
              <a:uFillTx/>
              <a:latin typeface="BernhardMod BT" pitchFamily="18" charset="0"/>
            </a:endParaRPr>
          </a:p>
        </p:txBody>
      </p:sp>
      <p:sp>
        <p:nvSpPr>
          <p:cNvPr id="51207" name="Text Box 7"/>
          <p:cNvSpPr txBox="1">
            <a:spLocks noChangeArrowheads="1"/>
          </p:cNvSpPr>
          <p:nvPr/>
        </p:nvSpPr>
        <p:spPr bwMode="auto">
          <a:xfrm>
            <a:off x="1447800" y="3810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3600" b="0"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ernhardMod BT" pitchFamily="18" charset="0"/>
              </a:rPr>
              <a:t>Osoyoos Indian Band</a:t>
            </a:r>
            <a:endParaRPr kumimoji="0" lang="en-US" altLang="en-US" sz="3600" b="0" i="0" u="none" strike="noStrike" kern="0" cap="none" spc="0" normalizeH="0" baseline="0" noProof="0">
              <a:ln>
                <a:noFill/>
              </a:ln>
              <a:solidFill>
                <a:sysClr val="windowText" lastClr="000000"/>
              </a:solidFill>
              <a:effectLst/>
              <a:uLnTx/>
              <a:uFillTx/>
              <a:latin typeface="BernhardMod BT" pitchFamily="18" charset="0"/>
            </a:endParaRPr>
          </a:p>
        </p:txBody>
      </p:sp>
      <p:sp>
        <p:nvSpPr>
          <p:cNvPr id="30725" name="Text Box 10"/>
          <p:cNvSpPr txBox="1">
            <a:spLocks noChangeArrowheads="1"/>
          </p:cNvSpPr>
          <p:nvPr/>
        </p:nvSpPr>
        <p:spPr bwMode="auto">
          <a:xfrm>
            <a:off x="152400" y="5105400"/>
            <a:ext cx="91440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BernhardMod BT" pitchFamily="18" charset="0"/>
              </a:rPr>
              <a:t>The Osoyoos Indian Band Membership is approximately 450, with the majority of the Band Members living on the Osoyoos Indian Reservation. Improvements and modernization are everywhere. During recent years new home construction on the reserve has been swift with growth matching the rest of the South Okanagan each year.</a:t>
            </a:r>
          </a:p>
        </p:txBody>
      </p:sp>
      <p:sp>
        <p:nvSpPr>
          <p:cNvPr id="30726" name="Text Box 11"/>
          <p:cNvSpPr txBox="1">
            <a:spLocks noChangeArrowheads="1"/>
          </p:cNvSpPr>
          <p:nvPr/>
        </p:nvSpPr>
        <p:spPr bwMode="auto">
          <a:xfrm>
            <a:off x="2362200" y="63246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tx1"/>
                </a:solidFill>
                <a:effectLst/>
                <a:uLnTx/>
                <a:uFillTx/>
                <a:latin typeface="BernhardMod BT" pitchFamily="18" charset="0"/>
              </a:rPr>
              <a:t>www.oib.ca</a:t>
            </a:r>
          </a:p>
        </p:txBody>
      </p:sp>
      <p:sp>
        <p:nvSpPr>
          <p:cNvPr id="30727" name="Text Box 12"/>
          <p:cNvSpPr txBox="1">
            <a:spLocks noChangeArrowheads="1"/>
          </p:cNvSpPr>
          <p:nvPr/>
        </p:nvSpPr>
        <p:spPr bwMode="auto">
          <a:xfrm>
            <a:off x="304800" y="6400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tx1"/>
                </a:solidFill>
                <a:effectLst/>
                <a:uLnTx/>
                <a:uFillTx/>
                <a:latin typeface="BernhardMod BT" pitchFamily="18" charset="0"/>
              </a:rPr>
              <a:t>25</a:t>
            </a:r>
          </a:p>
        </p:txBody>
      </p:sp>
    </p:spTree>
    <p:extLst>
      <p:ext uri="{BB962C8B-B14F-4D97-AF65-F5344CB8AC3E}">
        <p14:creationId xmlns:p14="http://schemas.microsoft.com/office/powerpoint/2010/main" val="67928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491790"/>
            <a:ext cx="6026586" cy="769441"/>
          </a:xfrm>
          <a:prstGeom prst="rect">
            <a:avLst/>
          </a:prstGeom>
        </p:spPr>
        <p:txBody>
          <a:bodyPr wrap="none">
            <a:spAutoFit/>
          </a:bodyPr>
          <a:lstStyle/>
          <a:p>
            <a:r>
              <a:rPr lang="en-US" sz="4400" dirty="0">
                <a:solidFill>
                  <a:srgbClr val="B5121B"/>
                </a:solidFill>
                <a:latin typeface="Chaparral Pro" pitchFamily="18" charset="0"/>
              </a:rPr>
              <a:t>Cando Board of Directors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3479" y="1772816"/>
            <a:ext cx="8034955" cy="2779889"/>
          </a:xfrm>
          <a:prstGeom prst="rect">
            <a:avLst/>
          </a:prstGeom>
        </p:spPr>
      </p:pic>
    </p:spTree>
    <p:extLst>
      <p:ext uri="{BB962C8B-B14F-4D97-AF65-F5344CB8AC3E}">
        <p14:creationId xmlns:p14="http://schemas.microsoft.com/office/powerpoint/2010/main" val="779608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0" y="32766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BernhardMod BT" pitchFamily="18" charset="0"/>
                <a:cs typeface="Times New Roman" panose="02020603050405020304" pitchFamily="18" charset="0"/>
              </a:rPr>
              <a:t>In 1990, the 7 Tribal Councils in Manitoba, representing 55 First Nation communities and over 100,000 people, combined resources to establish themselves in the corporate business community. Each Tribal Council made an initial investment of $25,000 to form Tribal Councils Investment Group of Manitoba Ltd. (TCIG). A head office was set up at Opaskwayak Cree Nation and a corporate office was opened in Winnipeg, Manitoba.</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BernhardMod BT" pitchFamily="18" charset="0"/>
                <a:cs typeface="Times New Roman" panose="02020603050405020304" pitchFamily="18" charset="0"/>
              </a:rPr>
              <a:t>The mandate of TCIG is to act as the investment arm of its Tribal Council shareholders combining the investment capacity of the individual Tribal Councils.</a:t>
            </a:r>
          </a:p>
        </p:txBody>
      </p:sp>
      <p:sp>
        <p:nvSpPr>
          <p:cNvPr id="31747" name="Text Box 8"/>
          <p:cNvSpPr txBox="1">
            <a:spLocks noChangeArrowheads="1"/>
          </p:cNvSpPr>
          <p:nvPr/>
        </p:nvSpPr>
        <p:spPr bwMode="auto">
          <a:xfrm>
            <a:off x="0" y="4495800"/>
            <a:ext cx="9144000"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a:ln>
                  <a:noFill/>
                </a:ln>
                <a:solidFill>
                  <a:schemeClr val="bg1"/>
                </a:solidFill>
                <a:effectLst/>
                <a:uLnTx/>
                <a:uFillTx/>
                <a:latin typeface="BernhardMod BT" pitchFamily="18" charset="0"/>
                <a:cs typeface="Times New Roman" panose="02020603050405020304" pitchFamily="18" charset="0"/>
              </a:rPr>
              <a:t>TCIG’s key objectives are to:</a:t>
            </a:r>
          </a:p>
          <a:p>
            <a:pPr marL="0" marR="0" lvl="1" indent="0" defTabSz="914400" eaLnBrk="1" fontAlgn="auto" latinLnBrk="0" hangingPunct="1">
              <a:lnSpc>
                <a:spcPct val="100000"/>
              </a:lnSpc>
              <a:spcBef>
                <a:spcPct val="0"/>
              </a:spcBef>
              <a:spcAft>
                <a:spcPts val="0"/>
              </a:spcAft>
              <a:buClrTx/>
              <a:buSzTx/>
              <a:buFontTx/>
              <a:buChar char="•"/>
              <a:tabLst/>
              <a:defRPr/>
            </a:pPr>
            <a:r>
              <a:rPr kumimoji="0" lang="en-US" altLang="en-US" sz="1200" b="0" i="0" u="none" strike="noStrike" kern="0" cap="none" spc="0" normalizeH="0" baseline="0" noProof="0">
                <a:ln>
                  <a:noFill/>
                </a:ln>
                <a:solidFill>
                  <a:schemeClr val="tx1"/>
                </a:solidFill>
                <a:effectLst/>
                <a:uLnTx/>
                <a:uFillTx/>
                <a:latin typeface="BernhardMod BT" pitchFamily="18" charset="0"/>
                <a:cs typeface="Times New Roman" panose="02020603050405020304" pitchFamily="18" charset="0"/>
              </a:rPr>
              <a:t>Achieve double-digit growth. </a:t>
            </a:r>
          </a:p>
          <a:p>
            <a:pPr marL="0" marR="0" lvl="1" indent="0" defTabSz="914400" eaLnBrk="1" fontAlgn="auto" latinLnBrk="0" hangingPunct="1">
              <a:lnSpc>
                <a:spcPct val="100000"/>
              </a:lnSpc>
              <a:spcBef>
                <a:spcPct val="0"/>
              </a:spcBef>
              <a:spcAft>
                <a:spcPts val="0"/>
              </a:spcAft>
              <a:buClrTx/>
              <a:buSzTx/>
              <a:buFontTx/>
              <a:buChar char="•"/>
              <a:tabLst/>
              <a:defRPr/>
            </a:pPr>
            <a:r>
              <a:rPr kumimoji="0" lang="en-US" altLang="en-US" sz="1200" b="0" i="0" u="none" strike="noStrike" kern="0" cap="none" spc="0" normalizeH="0" baseline="0" noProof="0">
                <a:ln>
                  <a:noFill/>
                </a:ln>
                <a:solidFill>
                  <a:schemeClr val="tx1"/>
                </a:solidFill>
                <a:effectLst/>
                <a:uLnTx/>
                <a:uFillTx/>
                <a:latin typeface="BernhardMod BT" pitchFamily="18" charset="0"/>
                <a:cs typeface="Times New Roman" panose="02020603050405020304" pitchFamily="18" charset="0"/>
              </a:rPr>
              <a:t>Be financially independent. </a:t>
            </a:r>
          </a:p>
          <a:p>
            <a:pPr marL="0" marR="0" lvl="1" indent="0" defTabSz="914400" eaLnBrk="1" fontAlgn="auto" latinLnBrk="0" hangingPunct="1">
              <a:lnSpc>
                <a:spcPct val="100000"/>
              </a:lnSpc>
              <a:spcBef>
                <a:spcPct val="0"/>
              </a:spcBef>
              <a:spcAft>
                <a:spcPts val="0"/>
              </a:spcAft>
              <a:buClrTx/>
              <a:buSzTx/>
              <a:buFontTx/>
              <a:buChar char="•"/>
              <a:tabLst/>
              <a:defRPr/>
            </a:pPr>
            <a:r>
              <a:rPr kumimoji="0" lang="en-US" altLang="en-US" sz="1200" b="0" i="0" u="none" strike="noStrike" kern="0" cap="none" spc="0" normalizeH="0" baseline="0" noProof="0">
                <a:ln>
                  <a:noFill/>
                </a:ln>
                <a:solidFill>
                  <a:schemeClr val="tx1"/>
                </a:solidFill>
                <a:effectLst/>
                <a:uLnTx/>
                <a:uFillTx/>
                <a:latin typeface="BernhardMod BT" pitchFamily="18" charset="0"/>
                <a:cs typeface="Times New Roman" panose="02020603050405020304" pitchFamily="18" charset="0"/>
              </a:rPr>
              <a:t>Become a credible and prominent member of the Manitoba</a:t>
            </a:r>
            <a:br>
              <a:rPr kumimoji="0" lang="en-US" altLang="en-US" sz="1200" b="0" i="0" u="none" strike="noStrike" kern="0" cap="none" spc="0" normalizeH="0" baseline="0" noProof="0">
                <a:ln>
                  <a:noFill/>
                </a:ln>
                <a:solidFill>
                  <a:schemeClr val="tx1"/>
                </a:solidFill>
                <a:effectLst/>
                <a:uLnTx/>
                <a:uFillTx/>
                <a:latin typeface="BernhardMod BT" pitchFamily="18" charset="0"/>
                <a:cs typeface="Times New Roman" panose="02020603050405020304" pitchFamily="18" charset="0"/>
              </a:rPr>
            </a:br>
            <a:r>
              <a:rPr kumimoji="0" lang="en-US" altLang="en-US" sz="1200" b="0" i="0" u="none" strike="noStrike" kern="0" cap="none" spc="0" normalizeH="0" baseline="0" noProof="0">
                <a:ln>
                  <a:noFill/>
                </a:ln>
                <a:solidFill>
                  <a:schemeClr val="tx1"/>
                </a:solidFill>
                <a:effectLst/>
                <a:uLnTx/>
                <a:uFillTx/>
                <a:latin typeface="BernhardMod BT" pitchFamily="18" charset="0"/>
                <a:cs typeface="Times New Roman" panose="02020603050405020304" pitchFamily="18" charset="0"/>
              </a:rPr>
              <a:t>business community.</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BernhardMod BT" pitchFamily="18" charset="0"/>
                <a:cs typeface="Times New Roman" panose="02020603050405020304" pitchFamily="18" charset="0"/>
              </a:rPr>
              <a:t>TCIG has far exceeded its initial objectives and has proven to be an excellent investment for its 7 Tribal Council shareholders. The financial returns generated by TCIG’s family group of companies have far surpassed all forecasts and TCIG has become a prominent and respected member of the Manitoba and Canadian business communities.</a:t>
            </a:r>
          </a:p>
        </p:txBody>
      </p:sp>
      <p:sp>
        <p:nvSpPr>
          <p:cNvPr id="31748" name="Text Box 9"/>
          <p:cNvSpPr txBox="1">
            <a:spLocks noChangeArrowheads="1"/>
          </p:cNvSpPr>
          <p:nvPr/>
        </p:nvSpPr>
        <p:spPr bwMode="auto">
          <a:xfrm>
            <a:off x="0" y="2286000"/>
            <a:ext cx="9144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200" b="0" i="0" u="none" strike="noStrike" kern="0" cap="none" spc="0" normalizeH="0" baseline="0" noProof="0">
                <a:ln>
                  <a:noFill/>
                </a:ln>
                <a:solidFill>
                  <a:schemeClr val="bg1"/>
                </a:solidFill>
                <a:effectLst/>
                <a:uLnTx/>
                <a:uFillTx/>
                <a:latin typeface="BernhardMod BT" pitchFamily="18" charset="0"/>
                <a:cs typeface="Times New Roman" panose="02020603050405020304" pitchFamily="18" charset="0"/>
              </a:rPr>
              <a:t>VISION </a:t>
            </a:r>
            <a:r>
              <a:rPr kumimoji="0" lang="en-US" altLang="en-US" sz="1200" b="0" i="0" u="none" strike="noStrike" kern="0" cap="none" spc="0" normalizeH="0" baseline="0" noProof="0">
                <a:ln>
                  <a:noFill/>
                </a:ln>
                <a:solidFill>
                  <a:schemeClr val="tx1"/>
                </a:solidFill>
                <a:effectLst/>
                <a:uLnTx/>
                <a:uFillTx/>
                <a:latin typeface="BernhardMod BT" pitchFamily="18" charset="0"/>
                <a:cs typeface="Times New Roman" panose="02020603050405020304" pitchFamily="18" charset="0"/>
              </a:rPr>
              <a:t>~To contribute to First Nations’ SELF-SUFFICIENCY by generating WEALTH and being a major player in the Canadian and international economies.</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200" b="0" i="0" u="none" strike="noStrike" kern="0" cap="none" spc="0" normalizeH="0" baseline="0" noProof="0">
                <a:ln>
                  <a:noFill/>
                </a:ln>
                <a:solidFill>
                  <a:schemeClr val="bg1"/>
                </a:solidFill>
                <a:effectLst/>
                <a:uLnTx/>
                <a:uFillTx/>
                <a:latin typeface="BernhardMod BT" pitchFamily="18" charset="0"/>
                <a:cs typeface="Times New Roman" panose="02020603050405020304" pitchFamily="18" charset="0"/>
              </a:rPr>
              <a:t>MISSION</a:t>
            </a:r>
            <a:r>
              <a:rPr kumimoji="0" lang="en-US" altLang="en-US" sz="1200" b="0" i="0" u="none" strike="noStrike" kern="0" cap="none" spc="0" normalizeH="0" baseline="0" noProof="0">
                <a:ln>
                  <a:noFill/>
                </a:ln>
                <a:solidFill>
                  <a:schemeClr val="tx1"/>
                </a:solidFill>
                <a:effectLst/>
                <a:uLnTx/>
                <a:uFillTx/>
                <a:latin typeface="BernhardMod BT" pitchFamily="18" charset="0"/>
                <a:cs typeface="Times New Roman" panose="02020603050405020304" pitchFamily="18" charset="0"/>
              </a:rPr>
              <a:t> ~We will achieve our vision by making LONG-TERM strategic investments that generate wealth,EMPLOYMENT and a SUSTAINABLE capital fund.</a:t>
            </a:r>
          </a:p>
          <a:p>
            <a:pPr marL="0" marR="0" lvl="0" indent="0" defTabSz="914400" eaLnBrk="1" fontAlgn="auto" latinLnBrk="0" hangingPunct="1">
              <a:lnSpc>
                <a:spcPct val="100000"/>
              </a:lnSpc>
              <a:spcBef>
                <a:spcPct val="50000"/>
              </a:spcBef>
              <a:spcAft>
                <a:spcPts val="0"/>
              </a:spcAft>
              <a:buClrTx/>
              <a:buSzTx/>
              <a:buFontTx/>
              <a:buNone/>
              <a:tabLst/>
              <a:defRPr/>
            </a:pPr>
            <a:endParaRPr kumimoji="0" lang="en-US" altLang="en-US" sz="1200" b="0" i="0" u="none" strike="noStrike" kern="0" cap="none" spc="0" normalizeH="0" baseline="0" noProof="0">
              <a:ln>
                <a:noFill/>
              </a:ln>
              <a:solidFill>
                <a:schemeClr val="tx1"/>
              </a:solidFill>
              <a:effectLst/>
              <a:uLnTx/>
              <a:uFillTx/>
              <a:latin typeface="BernhardMod BT" pitchFamily="18" charset="0"/>
            </a:endParaRPr>
          </a:p>
        </p:txBody>
      </p:sp>
      <p:pic>
        <p:nvPicPr>
          <p:cNvPr id="31749" name="Picture 12" descr="http://tcig.biz/07/images/02_masthea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13"/>
          <p:cNvSpPr txBox="1">
            <a:spLocks noChangeArrowheads="1"/>
          </p:cNvSpPr>
          <p:nvPr/>
        </p:nvSpPr>
        <p:spPr bwMode="auto">
          <a:xfrm>
            <a:off x="2133600" y="64008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bg1"/>
                </a:solidFill>
                <a:effectLst/>
                <a:uLnTx/>
                <a:uFillTx/>
                <a:latin typeface="BernhardMod BT" pitchFamily="18" charset="0"/>
              </a:rPr>
              <a:t>www.tcig.biz</a:t>
            </a:r>
          </a:p>
        </p:txBody>
      </p:sp>
      <p:sp>
        <p:nvSpPr>
          <p:cNvPr id="31751" name="Text Box 14"/>
          <p:cNvSpPr txBox="1">
            <a:spLocks noChangeArrowheads="1"/>
          </p:cNvSpPr>
          <p:nvPr/>
        </p:nvSpPr>
        <p:spPr bwMode="auto">
          <a:xfrm>
            <a:off x="304800" y="6400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a:ln>
                  <a:noFill/>
                </a:ln>
                <a:solidFill>
                  <a:schemeClr val="tx1"/>
                </a:solidFill>
                <a:effectLst/>
                <a:uLnTx/>
                <a:uFillTx/>
                <a:latin typeface="BernhardMod BT" pitchFamily="18" charset="0"/>
              </a:rPr>
              <a:t>26</a:t>
            </a:r>
          </a:p>
        </p:txBody>
      </p:sp>
    </p:spTree>
    <p:extLst>
      <p:ext uri="{BB962C8B-B14F-4D97-AF65-F5344CB8AC3E}">
        <p14:creationId xmlns:p14="http://schemas.microsoft.com/office/powerpoint/2010/main" val="1236960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2284" y="-75819"/>
            <a:ext cx="6208109"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CANDO Strategic Plan 2011 - 2016</a:t>
            </a:r>
          </a:p>
        </p:txBody>
      </p:sp>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sz="quarter" idx="10"/>
          </p:nvPr>
        </p:nvSpPr>
        <p:spPr>
          <a:xfrm>
            <a:off x="593725" y="844411"/>
            <a:ext cx="8194675" cy="5432776"/>
          </a:xfrm>
        </p:spPr>
        <p:txBody>
          <a:bodyPr/>
          <a:lstStyle/>
          <a:p>
            <a:pPr>
              <a:spcAft>
                <a:spcPts val="600"/>
              </a:spcAft>
            </a:pPr>
            <a:r>
              <a:rPr lang="en-US" b="1" dirty="0">
                <a:solidFill>
                  <a:srgbClr val="203769"/>
                </a:solidFill>
              </a:rPr>
              <a:t>Performance measurement – a strategic priority of Cando </a:t>
            </a:r>
          </a:p>
          <a:p>
            <a:pPr>
              <a:spcAft>
                <a:spcPts val="600"/>
              </a:spcAft>
            </a:pPr>
            <a:r>
              <a:rPr lang="en-US" b="1" dirty="0">
                <a:solidFill>
                  <a:srgbClr val="203769"/>
                </a:solidFill>
              </a:rPr>
              <a:t>Why?  Creates ‘Learning‘ to optimize performance</a:t>
            </a:r>
          </a:p>
          <a:p>
            <a:pPr>
              <a:spcAft>
                <a:spcPts val="600"/>
              </a:spcAft>
            </a:pPr>
            <a:r>
              <a:rPr lang="en-US" b="1" dirty="0">
                <a:solidFill>
                  <a:srgbClr val="203769"/>
                </a:solidFill>
              </a:rPr>
              <a:t>The Evidence Network (TEN), an independent 3</a:t>
            </a:r>
            <a:r>
              <a:rPr lang="en-US" b="1" baseline="30000" dirty="0">
                <a:solidFill>
                  <a:srgbClr val="203769"/>
                </a:solidFill>
              </a:rPr>
              <a:t>rd</a:t>
            </a:r>
            <a:r>
              <a:rPr lang="en-US" b="1" dirty="0">
                <a:solidFill>
                  <a:srgbClr val="203769"/>
                </a:solidFill>
              </a:rPr>
              <a:t> party, was engaged to conduct a phased impact assessment</a:t>
            </a:r>
          </a:p>
          <a:p>
            <a:pPr marL="0" indent="0">
              <a:spcAft>
                <a:spcPts val="600"/>
              </a:spcAft>
              <a:buNone/>
            </a:pPr>
            <a:endParaRPr lang="en-US" b="1" dirty="0">
              <a:solidFill>
                <a:srgbClr val="203769"/>
              </a:solidFill>
            </a:endParaRPr>
          </a:p>
          <a:p>
            <a:pPr marL="0" indent="0">
              <a:spcAft>
                <a:spcPts val="600"/>
              </a:spcAft>
              <a:buNone/>
            </a:pPr>
            <a:r>
              <a:rPr lang="en-US" b="1" dirty="0">
                <a:solidFill>
                  <a:srgbClr val="203769"/>
                </a:solidFill>
              </a:rPr>
              <a:t>Phase 1 (completed): </a:t>
            </a:r>
          </a:p>
          <a:p>
            <a:pPr marL="1068388" lvl="1" indent="-342900">
              <a:spcBef>
                <a:spcPts val="0"/>
              </a:spcBef>
              <a:buFont typeface="Courier New"/>
              <a:buChar char="o"/>
            </a:pPr>
            <a:r>
              <a:rPr lang="en-US" b="1" dirty="0">
                <a:solidFill>
                  <a:srgbClr val="203769"/>
                </a:solidFill>
              </a:rPr>
              <a:t>Impact of </a:t>
            </a:r>
            <a:r>
              <a:rPr lang="en-CA" b="1" dirty="0">
                <a:solidFill>
                  <a:srgbClr val="203769"/>
                </a:solidFill>
              </a:rPr>
              <a:t>Cando and the Aboriginal Economic Developers Certification Program </a:t>
            </a:r>
            <a:r>
              <a:rPr lang="en-CA" b="1" u="sng" dirty="0">
                <a:solidFill>
                  <a:srgbClr val="203769"/>
                </a:solidFill>
              </a:rPr>
              <a:t>on EDOs</a:t>
            </a:r>
          </a:p>
          <a:p>
            <a:pPr marL="725488" lvl="1" indent="0">
              <a:spcBef>
                <a:spcPts val="0"/>
              </a:spcBef>
              <a:buNone/>
            </a:pPr>
            <a:endParaRPr lang="en-CA" b="1" dirty="0">
              <a:solidFill>
                <a:srgbClr val="203769"/>
              </a:solidFill>
            </a:endParaRPr>
          </a:p>
          <a:p>
            <a:pPr marL="0" indent="0">
              <a:spcAft>
                <a:spcPts val="600"/>
              </a:spcAft>
              <a:buNone/>
            </a:pPr>
            <a:r>
              <a:rPr lang="en-US" b="1" dirty="0">
                <a:solidFill>
                  <a:srgbClr val="203769"/>
                </a:solidFill>
              </a:rPr>
              <a:t>Phase 2 (winter 2015 – 2016):</a:t>
            </a:r>
          </a:p>
          <a:p>
            <a:pPr marL="1068388" lvl="1" indent="-342900">
              <a:spcBef>
                <a:spcPts val="0"/>
              </a:spcBef>
              <a:buFont typeface="Courier New"/>
              <a:buChar char="o"/>
            </a:pPr>
            <a:r>
              <a:rPr lang="en-US" b="1" dirty="0">
                <a:solidFill>
                  <a:srgbClr val="203769"/>
                </a:solidFill>
              </a:rPr>
              <a:t>Impact of EDOs </a:t>
            </a:r>
            <a:r>
              <a:rPr lang="en-US" b="1" u="sng" dirty="0">
                <a:solidFill>
                  <a:srgbClr val="203769"/>
                </a:solidFill>
              </a:rPr>
              <a:t>on companies and communities </a:t>
            </a:r>
          </a:p>
          <a:p>
            <a:pPr marL="725488" lvl="1" indent="0">
              <a:spcBef>
                <a:spcPts val="0"/>
              </a:spcBef>
              <a:buNone/>
            </a:pPr>
            <a:endParaRPr lang="en-CA" b="1" dirty="0">
              <a:solidFill>
                <a:srgbClr val="203769"/>
              </a:solidFill>
            </a:endParaRPr>
          </a:p>
          <a:p>
            <a:pPr marL="325438" indent="0">
              <a:spcBef>
                <a:spcPts val="0"/>
              </a:spcBef>
              <a:buNone/>
            </a:pPr>
            <a:endParaRPr lang="en-CA" b="1" dirty="0">
              <a:solidFill>
                <a:srgbClr val="203769"/>
              </a:solidFill>
            </a:endParaRPr>
          </a:p>
        </p:txBody>
      </p:sp>
    </p:spTree>
    <p:extLst>
      <p:ext uri="{BB962C8B-B14F-4D97-AF65-F5344CB8AC3E}">
        <p14:creationId xmlns:p14="http://schemas.microsoft.com/office/powerpoint/2010/main" val="2007152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68864" y="-75819"/>
            <a:ext cx="7835056"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Methodology</a:t>
            </a:r>
          </a:p>
        </p:txBody>
      </p:sp>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5" name="TextBox 14"/>
          <p:cNvSpPr txBox="1">
            <a:spLocks noChangeArrowheads="1"/>
          </p:cNvSpPr>
          <p:nvPr/>
        </p:nvSpPr>
        <p:spPr bwMode="auto">
          <a:xfrm>
            <a:off x="526323" y="808008"/>
            <a:ext cx="2806953" cy="707886"/>
          </a:xfrm>
          <a:prstGeom prst="rect">
            <a:avLst/>
          </a:prstGeom>
          <a:noFill/>
          <a:ln w="9525">
            <a:noFill/>
            <a:miter lim="800000"/>
            <a:headEnd/>
            <a:tailEnd/>
          </a:ln>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03769"/>
                </a:solidFill>
                <a:effectLst/>
                <a:uLnTx/>
                <a:uFillTx/>
                <a:latin typeface="Myriad Pro Semibold"/>
                <a:cs typeface="Myriad Pro Semibold"/>
              </a:rPr>
              <a:t>Cando and the EDO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03769"/>
                </a:solidFill>
                <a:effectLst/>
                <a:uLnTx/>
                <a:uFillTx/>
                <a:latin typeface="Myriad Pro Semibold"/>
                <a:cs typeface="Myriad Pro Semibold"/>
              </a:rPr>
              <a:t>Certification Program</a:t>
            </a:r>
          </a:p>
        </p:txBody>
      </p:sp>
      <p:sp>
        <p:nvSpPr>
          <p:cNvPr id="16" name="TextBox 15"/>
          <p:cNvSpPr txBox="1">
            <a:spLocks noChangeArrowheads="1"/>
          </p:cNvSpPr>
          <p:nvPr/>
        </p:nvSpPr>
        <p:spPr bwMode="auto">
          <a:xfrm>
            <a:off x="6360455" y="808008"/>
            <a:ext cx="883099" cy="400110"/>
          </a:xfrm>
          <a:prstGeom prst="rect">
            <a:avLst/>
          </a:prstGeom>
          <a:noFill/>
          <a:ln w="9525">
            <a:noFill/>
            <a:miter lim="800000"/>
            <a:headEnd/>
            <a:tailEnd/>
          </a:ln>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03769"/>
                </a:solidFill>
                <a:effectLst/>
                <a:uLnTx/>
                <a:uFillTx/>
                <a:latin typeface="Myriad Pro Semibold"/>
                <a:cs typeface="Myriad Pro Semibold"/>
              </a:rPr>
              <a:t>EDOs</a:t>
            </a:r>
          </a:p>
        </p:txBody>
      </p:sp>
      <p:sp>
        <p:nvSpPr>
          <p:cNvPr id="18" name="TextBox 17"/>
          <p:cNvSpPr txBox="1">
            <a:spLocks noChangeArrowheads="1"/>
          </p:cNvSpPr>
          <p:nvPr/>
        </p:nvSpPr>
        <p:spPr bwMode="auto">
          <a:xfrm>
            <a:off x="1081603" y="1694126"/>
            <a:ext cx="1139455" cy="400110"/>
          </a:xfrm>
          <a:prstGeom prst="rect">
            <a:avLst/>
          </a:prstGeom>
          <a:noFill/>
          <a:ln w="9525">
            <a:noFill/>
            <a:miter lim="800000"/>
            <a:headEnd/>
            <a:tailEnd/>
          </a:ln>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03769"/>
                </a:solidFill>
                <a:effectLst/>
                <a:uLnTx/>
                <a:uFillTx/>
                <a:latin typeface="Myriad Pro Semibold"/>
                <a:cs typeface="Myriad Pro Semibold"/>
              </a:rPr>
              <a:t>Mission</a:t>
            </a:r>
          </a:p>
        </p:txBody>
      </p:sp>
      <p:sp>
        <p:nvSpPr>
          <p:cNvPr id="19" name="TextBox 18"/>
          <p:cNvSpPr txBox="1">
            <a:spLocks noChangeArrowheads="1"/>
          </p:cNvSpPr>
          <p:nvPr/>
        </p:nvSpPr>
        <p:spPr bwMode="auto">
          <a:xfrm>
            <a:off x="6009203" y="1434878"/>
            <a:ext cx="1752728" cy="1015663"/>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13769"/>
                </a:solidFill>
                <a:effectLst/>
                <a:uLnTx/>
                <a:uFillTx/>
                <a:latin typeface="Myriad Pro Semibold"/>
                <a:cs typeface="Myriad Pro Semibold"/>
              </a:rPr>
              <a:t>I</a:t>
            </a:r>
            <a:r>
              <a:rPr kumimoji="0" lang="en-US" sz="2000" b="1" i="0" u="none" strike="noStrike" kern="0" cap="none" spc="0" normalizeH="0" baseline="0" noProof="0" dirty="0">
                <a:ln>
                  <a:noFill/>
                </a:ln>
                <a:solidFill>
                  <a:srgbClr val="203769"/>
                </a:solidFill>
                <a:effectLst/>
                <a:uLnTx/>
                <a:uFillTx/>
                <a:latin typeface="Myriad Pro Semibold"/>
                <a:cs typeface="Myriad Pro Semibold"/>
              </a:rPr>
              <a:t>mpact 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03769"/>
                </a:solidFill>
                <a:effectLst/>
                <a:uLnTx/>
                <a:uFillTx/>
                <a:latin typeface="Myriad Pro Semibold"/>
                <a:cs typeface="Myriad Pro Semibold"/>
              </a:rPr>
              <a:t>EDOs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03769"/>
                </a:solidFill>
                <a:effectLst/>
                <a:uLnTx/>
                <a:uFillTx/>
                <a:latin typeface="Myriad Pro Semibold"/>
                <a:cs typeface="Myriad Pro Semibold"/>
              </a:rPr>
              <a:t>Performance</a:t>
            </a:r>
          </a:p>
        </p:txBody>
      </p:sp>
      <p:sp>
        <p:nvSpPr>
          <p:cNvPr id="28" name="TextBox 27"/>
          <p:cNvSpPr txBox="1">
            <a:spLocks noChangeArrowheads="1"/>
          </p:cNvSpPr>
          <p:nvPr/>
        </p:nvSpPr>
        <p:spPr bwMode="auto">
          <a:xfrm>
            <a:off x="954188" y="4670432"/>
            <a:ext cx="1240018" cy="400110"/>
          </a:xfrm>
          <a:prstGeom prst="rect">
            <a:avLst/>
          </a:prstGeom>
          <a:noFill/>
          <a:ln w="9525">
            <a:noFill/>
            <a:miter lim="800000"/>
            <a:headEnd/>
            <a:tailEnd/>
          </a:ln>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13769"/>
                </a:solidFill>
                <a:effectLst/>
                <a:uLnTx/>
                <a:uFillTx/>
                <a:latin typeface="Myriad Pro Semibold"/>
                <a:cs typeface="Myriad Pro Semibold"/>
              </a:rPr>
              <a:t>Services</a:t>
            </a:r>
          </a:p>
        </p:txBody>
      </p:sp>
      <p:sp>
        <p:nvSpPr>
          <p:cNvPr id="29" name="TextBox 28"/>
          <p:cNvSpPr txBox="1">
            <a:spLocks noChangeArrowheads="1"/>
          </p:cNvSpPr>
          <p:nvPr/>
        </p:nvSpPr>
        <p:spPr bwMode="auto">
          <a:xfrm>
            <a:off x="6149273" y="4437326"/>
            <a:ext cx="1638895" cy="1015663"/>
          </a:xfrm>
          <a:prstGeom prst="rect">
            <a:avLst/>
          </a:prstGeom>
          <a:noFill/>
          <a:ln w="9525">
            <a:noFill/>
            <a:miter lim="800000"/>
            <a:headEnd/>
            <a:tailEnd/>
          </a:ln>
        </p:spPr>
        <p:txBody>
          <a:bodyPr wrap="squar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13769"/>
                </a:solidFill>
                <a:effectLst/>
                <a:uLnTx/>
                <a:uFillTx/>
                <a:latin typeface="Myriad Pro Semibold"/>
                <a:cs typeface="Myriad Pro Semibold"/>
              </a:rPr>
              <a:t>I</a:t>
            </a:r>
            <a:r>
              <a:rPr kumimoji="0" lang="en-US" sz="2000" b="1" i="0" u="none" strike="noStrike" kern="0" cap="none" spc="0" normalizeH="0" baseline="0" noProof="0" dirty="0">
                <a:ln>
                  <a:noFill/>
                </a:ln>
                <a:solidFill>
                  <a:srgbClr val="203769"/>
                </a:solidFill>
                <a:effectLst/>
                <a:uLnTx/>
                <a:uFillTx/>
                <a:latin typeface="Myriad Pro Semibold"/>
                <a:cs typeface="Myriad Pro Semibold"/>
              </a:rPr>
              <a:t>mpact 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03769"/>
                </a:solidFill>
                <a:effectLst/>
                <a:uLnTx/>
                <a:uFillTx/>
                <a:latin typeface="Myriad Pro Semibold"/>
                <a:cs typeface="Myriad Pro Semibold"/>
              </a:rPr>
              <a:t>EDOs Capabilities</a:t>
            </a:r>
          </a:p>
        </p:txBody>
      </p:sp>
      <p:sp>
        <p:nvSpPr>
          <p:cNvPr id="32" name="Oval 31"/>
          <p:cNvSpPr/>
          <p:nvPr/>
        </p:nvSpPr>
        <p:spPr>
          <a:xfrm>
            <a:off x="5862733" y="4303734"/>
            <a:ext cx="2199228" cy="1276907"/>
          </a:xfrm>
          <a:prstGeom prst="ellipse">
            <a:avLst/>
          </a:prstGeom>
          <a:noFill/>
          <a:ln w="28575" cap="flat" cmpd="sng" algn="ctr">
            <a:solidFill>
              <a:srgbClr val="FF0000"/>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 name="Picture 1"/>
          <p:cNvPicPr>
            <a:picLocks noChangeAspect="1"/>
          </p:cNvPicPr>
          <p:nvPr/>
        </p:nvPicPr>
        <p:blipFill>
          <a:blip r:embed="rId3"/>
          <a:stretch>
            <a:fillRect/>
          </a:stretch>
        </p:blipFill>
        <p:spPr>
          <a:xfrm>
            <a:off x="2505539" y="2658495"/>
            <a:ext cx="3153582" cy="1541009"/>
          </a:xfrm>
          <a:prstGeom prst="rect">
            <a:avLst/>
          </a:prstGeom>
        </p:spPr>
      </p:pic>
      <p:cxnSp>
        <p:nvCxnSpPr>
          <p:cNvPr id="4" name="Straight Arrow Connector 3"/>
          <p:cNvCxnSpPr/>
          <p:nvPr/>
        </p:nvCxnSpPr>
        <p:spPr>
          <a:xfrm>
            <a:off x="2194206" y="1941262"/>
            <a:ext cx="3607567" cy="0"/>
          </a:xfrm>
          <a:prstGeom prst="straightConnector1">
            <a:avLst/>
          </a:prstGeom>
          <a:ln w="44450">
            <a:solidFill>
              <a:srgbClr val="203769"/>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6885124" y="2416042"/>
            <a:ext cx="2" cy="1783462"/>
          </a:xfrm>
          <a:prstGeom prst="straightConnector1">
            <a:avLst/>
          </a:prstGeom>
          <a:ln w="44450">
            <a:solidFill>
              <a:srgbClr val="203769"/>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346606" y="4948622"/>
            <a:ext cx="3455167" cy="0"/>
          </a:xfrm>
          <a:prstGeom prst="straightConnector1">
            <a:avLst/>
          </a:prstGeom>
          <a:ln w="44450">
            <a:solidFill>
              <a:srgbClr val="203769"/>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1569751" y="2379925"/>
            <a:ext cx="0" cy="2057401"/>
          </a:xfrm>
          <a:prstGeom prst="straightConnector1">
            <a:avLst/>
          </a:prstGeom>
          <a:ln w="44450">
            <a:solidFill>
              <a:srgbClr val="203769"/>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169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2284" y="-75819"/>
            <a:ext cx="6208109"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Survey of EDOs</a:t>
            </a:r>
          </a:p>
        </p:txBody>
      </p:sp>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sz="quarter" idx="10"/>
          </p:nvPr>
        </p:nvSpPr>
        <p:spPr>
          <a:xfrm>
            <a:off x="695325" y="925691"/>
            <a:ext cx="8042275" cy="5432776"/>
          </a:xfrm>
        </p:spPr>
        <p:txBody>
          <a:bodyPr/>
          <a:lstStyle/>
          <a:p>
            <a:pPr>
              <a:spcAft>
                <a:spcPts val="600"/>
              </a:spcAft>
            </a:pPr>
            <a:r>
              <a:rPr lang="en-US" b="1" dirty="0">
                <a:solidFill>
                  <a:srgbClr val="203769"/>
                </a:solidFill>
              </a:rPr>
              <a:t>Methodology was implemented through a web-based                   survey sent to 1,101 EDOs </a:t>
            </a:r>
          </a:p>
          <a:p>
            <a:pPr>
              <a:spcAft>
                <a:spcPts val="600"/>
              </a:spcAft>
            </a:pPr>
            <a:r>
              <a:rPr lang="en-US" b="1" dirty="0">
                <a:solidFill>
                  <a:srgbClr val="203769"/>
                </a:solidFill>
              </a:rPr>
              <a:t>Respondents were classified into two groups:</a:t>
            </a:r>
          </a:p>
          <a:p>
            <a:pPr lvl="1">
              <a:spcAft>
                <a:spcPts val="600"/>
              </a:spcAft>
              <a:buFont typeface="Courier New"/>
              <a:buChar char="o"/>
            </a:pPr>
            <a:r>
              <a:rPr lang="en-US" b="1" dirty="0">
                <a:solidFill>
                  <a:srgbClr val="203769"/>
                </a:solidFill>
              </a:rPr>
              <a:t> </a:t>
            </a:r>
            <a:r>
              <a:rPr lang="en-CA" b="1" dirty="0">
                <a:solidFill>
                  <a:srgbClr val="203769"/>
                </a:solidFill>
              </a:rPr>
              <a:t>223 Cando members, conference participants</a:t>
            </a:r>
          </a:p>
          <a:p>
            <a:pPr lvl="1">
              <a:spcAft>
                <a:spcPts val="600"/>
              </a:spcAft>
              <a:buFont typeface="Courier New"/>
              <a:buChar char="o"/>
            </a:pPr>
            <a:r>
              <a:rPr lang="en-CA" b="1" dirty="0">
                <a:solidFill>
                  <a:srgbClr val="203769"/>
                </a:solidFill>
              </a:rPr>
              <a:t>79 EDOs that participated in the Certification Program</a:t>
            </a:r>
          </a:p>
          <a:p>
            <a:pPr>
              <a:spcAft>
                <a:spcPts val="600"/>
              </a:spcAft>
            </a:pPr>
            <a:r>
              <a:rPr lang="en-US" b="1" dirty="0">
                <a:solidFill>
                  <a:srgbClr val="203769"/>
                </a:solidFill>
              </a:rPr>
              <a:t>Survey focused on: </a:t>
            </a:r>
          </a:p>
          <a:p>
            <a:pPr lvl="1">
              <a:spcAft>
                <a:spcPts val="600"/>
              </a:spcAft>
              <a:buFont typeface="Courier New"/>
              <a:buChar char="o"/>
            </a:pPr>
            <a:r>
              <a:rPr lang="en-US" b="1" dirty="0">
                <a:solidFill>
                  <a:srgbClr val="203769"/>
                </a:solidFill>
              </a:rPr>
              <a:t>Cando services and their use</a:t>
            </a:r>
          </a:p>
          <a:p>
            <a:pPr lvl="1">
              <a:spcAft>
                <a:spcPts val="600"/>
              </a:spcAft>
              <a:buFont typeface="Courier New"/>
              <a:buChar char="o"/>
            </a:pPr>
            <a:r>
              <a:rPr lang="en-US" b="1" dirty="0">
                <a:solidFill>
                  <a:srgbClr val="203769"/>
                </a:solidFill>
              </a:rPr>
              <a:t>Attributed impact on EDO knowledge and capabilities</a:t>
            </a:r>
          </a:p>
          <a:p>
            <a:pPr lvl="1">
              <a:spcAft>
                <a:spcPts val="600"/>
              </a:spcAft>
              <a:buFont typeface="Courier New"/>
              <a:buChar char="o"/>
            </a:pPr>
            <a:r>
              <a:rPr lang="en-US" b="1" dirty="0">
                <a:solidFill>
                  <a:srgbClr val="203769"/>
                </a:solidFill>
              </a:rPr>
              <a:t>Attributed impact on EDO performance in communities</a:t>
            </a:r>
          </a:p>
          <a:p>
            <a:pPr lvl="1">
              <a:spcAft>
                <a:spcPts val="600"/>
              </a:spcAft>
            </a:pPr>
            <a:endParaRPr lang="en-US" b="1" dirty="0">
              <a:solidFill>
                <a:srgbClr val="203769"/>
              </a:solidFill>
            </a:endParaRPr>
          </a:p>
        </p:txBody>
      </p:sp>
    </p:spTree>
    <p:extLst>
      <p:ext uri="{BB962C8B-B14F-4D97-AF65-F5344CB8AC3E}">
        <p14:creationId xmlns:p14="http://schemas.microsoft.com/office/powerpoint/2010/main" val="1568389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Title 1"/>
          <p:cNvSpPr txBox="1">
            <a:spLocks/>
          </p:cNvSpPr>
          <p:nvPr/>
        </p:nvSpPr>
        <p:spPr>
          <a:xfrm>
            <a:off x="5084" y="-75819"/>
            <a:ext cx="9382756"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Respondent Demographics - EDOs First Engagement</a:t>
            </a:r>
          </a:p>
        </p:txBody>
      </p:sp>
      <p:sp>
        <p:nvSpPr>
          <p:cNvPr id="14" name="Text Placeholder 1"/>
          <p:cNvSpPr>
            <a:spLocks noGrp="1"/>
          </p:cNvSpPr>
          <p:nvPr>
            <p:ph type="body" sz="quarter" idx="10"/>
          </p:nvPr>
        </p:nvSpPr>
        <p:spPr>
          <a:xfrm>
            <a:off x="593510" y="5104416"/>
            <a:ext cx="7956980" cy="1503535"/>
          </a:xfrm>
        </p:spPr>
        <p:txBody>
          <a:bodyPr/>
          <a:lstStyle/>
          <a:p>
            <a:pPr lvl="0"/>
            <a:r>
              <a:rPr lang="en-CA" sz="2000" b="1" dirty="0">
                <a:solidFill>
                  <a:srgbClr val="203769"/>
                </a:solidFill>
              </a:rPr>
              <a:t>61% of Cando respondents first engaged with Cando in 2010 or later</a:t>
            </a:r>
          </a:p>
          <a:p>
            <a:r>
              <a:rPr lang="en-CA" sz="2000" b="1" dirty="0">
                <a:solidFill>
                  <a:srgbClr val="203769"/>
                </a:solidFill>
              </a:rPr>
              <a:t>28% of Certification Program respondents first participated in the Certification Program in 2001 or earlier. </a:t>
            </a:r>
          </a:p>
          <a:p>
            <a:pPr lvl="0"/>
            <a:r>
              <a:rPr lang="en-CA" sz="2000" b="1" dirty="0">
                <a:solidFill>
                  <a:srgbClr val="203769"/>
                </a:solidFill>
              </a:rPr>
              <a:t> </a:t>
            </a:r>
          </a:p>
          <a:p>
            <a:pPr marL="0" indent="0">
              <a:spcBef>
                <a:spcPts val="0"/>
              </a:spcBef>
              <a:buNone/>
            </a:pPr>
            <a:endParaRPr lang="en-CA" sz="2000" dirty="0"/>
          </a:p>
        </p:txBody>
      </p:sp>
      <p:pic>
        <p:nvPicPr>
          <p:cNvPr id="3" name="Picture 2" descr="Year of First Engagement01.emf"/>
          <p:cNvPicPr>
            <a:picLocks/>
          </p:cNvPicPr>
          <p:nvPr/>
        </p:nvPicPr>
        <p:blipFill rotWithShape="1">
          <a:blip r:embed="rId3">
            <a:extLst>
              <a:ext uri="{28A0092B-C50C-407E-A947-70E740481C1C}">
                <a14:useLocalDpi xmlns:a14="http://schemas.microsoft.com/office/drawing/2010/main" val="0"/>
              </a:ext>
            </a:extLst>
          </a:blip>
          <a:srcRect b="5625"/>
          <a:stretch/>
        </p:blipFill>
        <p:spPr>
          <a:xfrm>
            <a:off x="720000" y="751840"/>
            <a:ext cx="7704000" cy="4246880"/>
          </a:xfrm>
          <a:prstGeom prst="rect">
            <a:avLst/>
          </a:prstGeom>
        </p:spPr>
      </p:pic>
    </p:spTree>
    <p:extLst>
      <p:ext uri="{BB962C8B-B14F-4D97-AF65-F5344CB8AC3E}">
        <p14:creationId xmlns:p14="http://schemas.microsoft.com/office/powerpoint/2010/main" val="1237886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Title 1"/>
          <p:cNvSpPr txBox="1">
            <a:spLocks/>
          </p:cNvSpPr>
          <p:nvPr/>
        </p:nvSpPr>
        <p:spPr>
          <a:xfrm>
            <a:off x="462284" y="-75819"/>
            <a:ext cx="6208109"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EDO Educational Level</a:t>
            </a:r>
          </a:p>
        </p:txBody>
      </p:sp>
      <p:sp>
        <p:nvSpPr>
          <p:cNvPr id="14" name="Text Placeholder 1"/>
          <p:cNvSpPr>
            <a:spLocks noGrp="1"/>
          </p:cNvSpPr>
          <p:nvPr>
            <p:ph type="body" sz="quarter" idx="10"/>
          </p:nvPr>
        </p:nvSpPr>
        <p:spPr>
          <a:xfrm>
            <a:off x="400470" y="5256816"/>
            <a:ext cx="8550490" cy="1503535"/>
          </a:xfrm>
        </p:spPr>
        <p:txBody>
          <a:bodyPr/>
          <a:lstStyle/>
          <a:p>
            <a:r>
              <a:rPr lang="en-CA" sz="2000" b="1" dirty="0">
                <a:solidFill>
                  <a:srgbClr val="203769"/>
                </a:solidFill>
              </a:rPr>
              <a:t>55% of all respondents report that they possess at least a bachelor’s degree</a:t>
            </a:r>
          </a:p>
          <a:p>
            <a:r>
              <a:rPr lang="en-CA" sz="2000" b="1" i="1" dirty="0">
                <a:solidFill>
                  <a:srgbClr val="203769"/>
                </a:solidFill>
              </a:rPr>
              <a:t>31% of those employed in Canada in 2011 attained university credentials</a:t>
            </a:r>
          </a:p>
          <a:p>
            <a:pPr marL="0" indent="0">
              <a:spcBef>
                <a:spcPts val="0"/>
              </a:spcBef>
              <a:buNone/>
            </a:pPr>
            <a:endParaRPr lang="en-CA" sz="2000" dirty="0">
              <a:solidFill>
                <a:srgbClr val="203769"/>
              </a:solidFill>
            </a:endParaRPr>
          </a:p>
        </p:txBody>
      </p:sp>
      <p:pic>
        <p:nvPicPr>
          <p:cNvPr id="6" name="Picture 5"/>
          <p:cNvPicPr/>
          <p:nvPr/>
        </p:nvPicPr>
        <p:blipFill rotWithShape="1">
          <a:blip r:embed="rId3">
            <a:extLst>
              <a:ext uri="{28A0092B-C50C-407E-A947-70E740481C1C}">
                <a14:useLocalDpi xmlns:a14="http://schemas.microsoft.com/office/drawing/2010/main" val="0"/>
              </a:ext>
            </a:extLst>
          </a:blip>
          <a:srcRect b="4466"/>
          <a:stretch/>
        </p:blipFill>
        <p:spPr>
          <a:xfrm>
            <a:off x="558972" y="741680"/>
            <a:ext cx="7848625" cy="4358640"/>
          </a:xfrm>
          <a:prstGeom prst="rect">
            <a:avLst/>
          </a:prstGeom>
        </p:spPr>
      </p:pic>
    </p:spTree>
    <p:extLst>
      <p:ext uri="{BB962C8B-B14F-4D97-AF65-F5344CB8AC3E}">
        <p14:creationId xmlns:p14="http://schemas.microsoft.com/office/powerpoint/2010/main" val="2245061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2" name="Picture 1" descr="Information01.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36" y="762000"/>
            <a:ext cx="7694528" cy="4473222"/>
          </a:xfrm>
          <a:prstGeom prst="rect">
            <a:avLst/>
          </a:prstGeom>
        </p:spPr>
      </p:pic>
      <p:sp>
        <p:nvSpPr>
          <p:cNvPr id="11" name="Title 1"/>
          <p:cNvSpPr txBox="1">
            <a:spLocks/>
          </p:cNvSpPr>
          <p:nvPr/>
        </p:nvSpPr>
        <p:spPr>
          <a:xfrm>
            <a:off x="462284" y="-75819"/>
            <a:ext cx="6208109"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Community Development Stage</a:t>
            </a:r>
          </a:p>
        </p:txBody>
      </p:sp>
      <p:sp>
        <p:nvSpPr>
          <p:cNvPr id="14" name="Text Placeholder 1"/>
          <p:cNvSpPr>
            <a:spLocks noGrp="1"/>
          </p:cNvSpPr>
          <p:nvPr>
            <p:ph type="body" sz="quarter" idx="10"/>
          </p:nvPr>
        </p:nvSpPr>
        <p:spPr>
          <a:xfrm>
            <a:off x="593510" y="5171020"/>
            <a:ext cx="7956980" cy="1503535"/>
          </a:xfrm>
        </p:spPr>
        <p:txBody>
          <a:bodyPr/>
          <a:lstStyle/>
          <a:p>
            <a:pPr>
              <a:spcAft>
                <a:spcPts val="600"/>
              </a:spcAft>
            </a:pPr>
            <a:r>
              <a:rPr lang="en-CA" sz="2000" b="1" dirty="0">
                <a:solidFill>
                  <a:srgbClr val="203769"/>
                </a:solidFill>
              </a:rPr>
              <a:t>38% of all respondents report that their communities are in, or beyond, the Integration stage of community development.  </a:t>
            </a:r>
            <a:endParaRPr lang="en-CA" sz="2000" dirty="0"/>
          </a:p>
          <a:p>
            <a:pPr marL="0" indent="0">
              <a:spcAft>
                <a:spcPts val="600"/>
              </a:spcAft>
              <a:buNone/>
            </a:pPr>
            <a:endParaRPr lang="en-CA" sz="2000" dirty="0"/>
          </a:p>
          <a:p>
            <a:pPr marL="0" indent="0">
              <a:spcBef>
                <a:spcPts val="0"/>
              </a:spcBef>
              <a:buNone/>
            </a:pPr>
            <a:endParaRPr lang="en-CA" sz="2000" dirty="0"/>
          </a:p>
        </p:txBody>
      </p:sp>
    </p:spTree>
    <p:extLst>
      <p:ext uri="{BB962C8B-B14F-4D97-AF65-F5344CB8AC3E}">
        <p14:creationId xmlns:p14="http://schemas.microsoft.com/office/powerpoint/2010/main" val="4072517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Title 1"/>
          <p:cNvSpPr txBox="1">
            <a:spLocks/>
          </p:cNvSpPr>
          <p:nvPr/>
        </p:nvSpPr>
        <p:spPr>
          <a:xfrm>
            <a:off x="462284" y="-65659"/>
            <a:ext cx="8773156"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Cando Professional Training – Aboriginal Context </a:t>
            </a:r>
          </a:p>
        </p:txBody>
      </p:sp>
      <p:sp>
        <p:nvSpPr>
          <p:cNvPr id="9" name="Text Placeholder 1"/>
          <p:cNvSpPr>
            <a:spLocks noGrp="1"/>
          </p:cNvSpPr>
          <p:nvPr>
            <p:ph type="body" sz="quarter" idx="10"/>
          </p:nvPr>
        </p:nvSpPr>
        <p:spPr>
          <a:xfrm>
            <a:off x="5044713" y="711909"/>
            <a:ext cx="4099287" cy="5341758"/>
          </a:xfrm>
        </p:spPr>
        <p:txBody>
          <a:bodyPr/>
          <a:lstStyle/>
          <a:p>
            <a:pPr marL="0" indent="0">
              <a:spcAft>
                <a:spcPts val="600"/>
              </a:spcAft>
              <a:buNone/>
            </a:pPr>
            <a:endParaRPr lang="en-CA" sz="2000" dirty="0"/>
          </a:p>
          <a:p>
            <a:pPr marL="0" indent="0">
              <a:spcBef>
                <a:spcPts val="0"/>
              </a:spcBef>
              <a:buNone/>
            </a:pPr>
            <a:endParaRPr lang="en-CA" sz="2000" dirty="0"/>
          </a:p>
        </p:txBody>
      </p:sp>
      <p:sp>
        <p:nvSpPr>
          <p:cNvPr id="3" name="Rectangle 2"/>
          <p:cNvSpPr/>
          <p:nvPr/>
        </p:nvSpPr>
        <p:spPr>
          <a:xfrm>
            <a:off x="314960" y="5155476"/>
            <a:ext cx="8595360" cy="92333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CA" sz="1800" b="1" i="0" u="none" strike="noStrike" kern="0" cap="none" spc="0" normalizeH="0" baseline="0" noProof="0" dirty="0">
                <a:ln>
                  <a:noFill/>
                </a:ln>
                <a:solidFill>
                  <a:srgbClr val="203769"/>
                </a:solidFill>
                <a:effectLst/>
                <a:uLnTx/>
                <a:uFillTx/>
              </a:rPr>
              <a:t>61% of all respondents indicated they found the Aboriginal context expertise of the trainer, training material, or training services provided through Cando ‘very good’ or ‘excellent’ during their involvement in Cando’s Professional development training.</a:t>
            </a:r>
          </a:p>
        </p:txBody>
      </p:sp>
      <p:pic>
        <p:nvPicPr>
          <p:cNvPr id="7" name="Picture 6"/>
          <p:cNvPicPr/>
          <p:nvPr/>
        </p:nvPicPr>
        <p:blipFill rotWithShape="1">
          <a:blip r:embed="rId3">
            <a:extLst>
              <a:ext uri="{28A0092B-C50C-407E-A947-70E740481C1C}">
                <a14:useLocalDpi xmlns:a14="http://schemas.microsoft.com/office/drawing/2010/main" val="0"/>
              </a:ext>
            </a:extLst>
          </a:blip>
          <a:srcRect b="13258"/>
          <a:stretch/>
        </p:blipFill>
        <p:spPr>
          <a:xfrm>
            <a:off x="365664" y="822960"/>
            <a:ext cx="8592332" cy="4332516"/>
          </a:xfrm>
          <a:prstGeom prst="rect">
            <a:avLst/>
          </a:prstGeom>
        </p:spPr>
      </p:pic>
    </p:spTree>
    <p:extLst>
      <p:ext uri="{BB962C8B-B14F-4D97-AF65-F5344CB8AC3E}">
        <p14:creationId xmlns:p14="http://schemas.microsoft.com/office/powerpoint/2010/main" val="4274732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Title 1"/>
          <p:cNvSpPr txBox="1">
            <a:spLocks/>
          </p:cNvSpPr>
          <p:nvPr/>
        </p:nvSpPr>
        <p:spPr>
          <a:xfrm>
            <a:off x="462284" y="-65659"/>
            <a:ext cx="8183876"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Certification Program – Aboriginal Context </a:t>
            </a:r>
          </a:p>
        </p:txBody>
      </p:sp>
      <p:pic>
        <p:nvPicPr>
          <p:cNvPr id="4" name="Picture 3" descr="Certification Process Impact02.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4" y="752549"/>
            <a:ext cx="7604756" cy="4421033"/>
          </a:xfrm>
          <a:prstGeom prst="rect">
            <a:avLst/>
          </a:prstGeom>
          <a:ln>
            <a:noFill/>
          </a:ln>
        </p:spPr>
      </p:pic>
      <p:sp>
        <p:nvSpPr>
          <p:cNvPr id="9" name="Text Placeholder 1"/>
          <p:cNvSpPr>
            <a:spLocks noGrp="1"/>
          </p:cNvSpPr>
          <p:nvPr>
            <p:ph type="body" sz="quarter" idx="10"/>
          </p:nvPr>
        </p:nvSpPr>
        <p:spPr>
          <a:xfrm>
            <a:off x="5044713" y="711909"/>
            <a:ext cx="4099287" cy="5341758"/>
          </a:xfrm>
        </p:spPr>
        <p:txBody>
          <a:bodyPr/>
          <a:lstStyle/>
          <a:p>
            <a:pPr marL="0" indent="0">
              <a:spcAft>
                <a:spcPts val="600"/>
              </a:spcAft>
              <a:buNone/>
            </a:pPr>
            <a:endParaRPr lang="en-CA" sz="2000" dirty="0"/>
          </a:p>
          <a:p>
            <a:pPr marL="0" indent="0">
              <a:spcBef>
                <a:spcPts val="0"/>
              </a:spcBef>
              <a:buNone/>
            </a:pPr>
            <a:endParaRPr lang="en-CA" sz="2000" dirty="0"/>
          </a:p>
        </p:txBody>
      </p:sp>
      <p:sp>
        <p:nvSpPr>
          <p:cNvPr id="3" name="Rectangle 2"/>
          <p:cNvSpPr/>
          <p:nvPr/>
        </p:nvSpPr>
        <p:spPr>
          <a:xfrm>
            <a:off x="314960" y="5155476"/>
            <a:ext cx="8595360" cy="92333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600"/>
              </a:spcAft>
              <a:buClrTx/>
              <a:buSzTx/>
              <a:buFont typeface="Arial"/>
              <a:buChar char="•"/>
              <a:tabLst/>
              <a:defRPr/>
            </a:pPr>
            <a:r>
              <a:rPr kumimoji="0" lang="en-US" sz="1800" b="1" i="0" u="none" strike="noStrike" kern="0" cap="none" spc="0" normalizeH="0" baseline="0" noProof="0" dirty="0">
                <a:ln>
                  <a:noFill/>
                </a:ln>
                <a:solidFill>
                  <a:srgbClr val="203769"/>
                </a:solidFill>
                <a:effectLst/>
                <a:uLnTx/>
                <a:uFillTx/>
              </a:rPr>
              <a:t>50% of respondents </a:t>
            </a:r>
            <a:r>
              <a:rPr kumimoji="0" lang="en-CA" sz="1800" b="1" i="0" u="none" strike="noStrike" kern="0" cap="none" spc="0" normalizeH="0" baseline="0" noProof="0" dirty="0">
                <a:ln>
                  <a:noFill/>
                </a:ln>
                <a:solidFill>
                  <a:srgbClr val="203769"/>
                </a:solidFill>
                <a:effectLst/>
                <a:uLnTx/>
                <a:uFillTx/>
              </a:rPr>
              <a:t>indicated they found the Aboriginal context expertise of the trainer or material ‘very good’ or ‘excellent’ during their involvement in the Certification Program.</a:t>
            </a:r>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32810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Title 1"/>
          <p:cNvSpPr txBox="1">
            <a:spLocks/>
          </p:cNvSpPr>
          <p:nvPr/>
        </p:nvSpPr>
        <p:spPr>
          <a:xfrm>
            <a:off x="462284" y="-65659"/>
            <a:ext cx="8183876"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Cando Professional Training – General  </a:t>
            </a:r>
          </a:p>
        </p:txBody>
      </p:sp>
      <p:sp>
        <p:nvSpPr>
          <p:cNvPr id="9" name="Text Placeholder 1"/>
          <p:cNvSpPr>
            <a:spLocks noGrp="1"/>
          </p:cNvSpPr>
          <p:nvPr>
            <p:ph type="body" sz="quarter" idx="10"/>
          </p:nvPr>
        </p:nvSpPr>
        <p:spPr>
          <a:xfrm>
            <a:off x="5044713" y="711909"/>
            <a:ext cx="4099287" cy="5341758"/>
          </a:xfrm>
        </p:spPr>
        <p:txBody>
          <a:bodyPr/>
          <a:lstStyle/>
          <a:p>
            <a:pPr marL="0" indent="0">
              <a:spcAft>
                <a:spcPts val="600"/>
              </a:spcAft>
              <a:buNone/>
            </a:pPr>
            <a:endParaRPr lang="en-CA" sz="2000" dirty="0"/>
          </a:p>
          <a:p>
            <a:pPr marL="0" indent="0">
              <a:spcBef>
                <a:spcPts val="0"/>
              </a:spcBef>
              <a:buNone/>
            </a:pPr>
            <a:endParaRPr lang="en-CA" sz="2000" dirty="0"/>
          </a:p>
        </p:txBody>
      </p:sp>
      <p:sp>
        <p:nvSpPr>
          <p:cNvPr id="3" name="Rectangle 2"/>
          <p:cNvSpPr/>
          <p:nvPr/>
        </p:nvSpPr>
        <p:spPr>
          <a:xfrm>
            <a:off x="314960" y="4962436"/>
            <a:ext cx="8595360" cy="1200329"/>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CA" sz="1800" b="1" i="0" u="none" strike="noStrike" kern="0" cap="none" spc="0" normalizeH="0" baseline="0" noProof="0" dirty="0">
                <a:ln>
                  <a:noFill/>
                </a:ln>
                <a:solidFill>
                  <a:srgbClr val="203769"/>
                </a:solidFill>
                <a:effectLst/>
                <a:uLnTx/>
                <a:uFillTx/>
              </a:rPr>
              <a:t>56% of all respondents indicated they found the General economic development expertise of the trainer, training material, or training services provided through Cando ‘very good’ or ‘excellent’ during their involvement in Cando’s Professional development training.</a:t>
            </a:r>
          </a:p>
        </p:txBody>
      </p:sp>
      <p:pic>
        <p:nvPicPr>
          <p:cNvPr id="7" name="Picture 6"/>
          <p:cNvPicPr/>
          <p:nvPr/>
        </p:nvPicPr>
        <p:blipFill rotWithShape="1">
          <a:blip r:embed="rId3">
            <a:extLst>
              <a:ext uri="{28A0092B-C50C-407E-A947-70E740481C1C}">
                <a14:useLocalDpi xmlns:a14="http://schemas.microsoft.com/office/drawing/2010/main" val="0"/>
              </a:ext>
            </a:extLst>
          </a:blip>
          <a:srcRect b="15195"/>
          <a:stretch/>
        </p:blipFill>
        <p:spPr>
          <a:xfrm>
            <a:off x="394082" y="751840"/>
            <a:ext cx="8272397" cy="4196080"/>
          </a:xfrm>
          <a:prstGeom prst="rect">
            <a:avLst/>
          </a:prstGeom>
        </p:spPr>
      </p:pic>
    </p:spTree>
    <p:extLst>
      <p:ext uri="{BB962C8B-B14F-4D97-AF65-F5344CB8AC3E}">
        <p14:creationId xmlns:p14="http://schemas.microsoft.com/office/powerpoint/2010/main" val="321076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79712" y="254966"/>
            <a:ext cx="5580620" cy="79777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4400" kern="0" noProof="0" dirty="0">
                <a:solidFill>
                  <a:srgbClr val="B5121B"/>
                </a:solidFill>
                <a:latin typeface="Chaparral Pro" pitchFamily="18" charset="0"/>
                <a:ea typeface="+mj-ea"/>
                <a:cs typeface="+mj-cs"/>
              </a:rPr>
              <a:t>Cando </a:t>
            </a:r>
            <a:endParaRPr kumimoji="0" lang="en-US" sz="4400" b="1" i="0" u="none" strike="noStrike" kern="0" cap="none" spc="0" normalizeH="0" baseline="0" noProof="0" dirty="0">
              <a:ln>
                <a:noFill/>
              </a:ln>
              <a:solidFill>
                <a:srgbClr val="B5121B"/>
              </a:solidFill>
              <a:uLnTx/>
              <a:uFillTx/>
              <a:latin typeface="Chaparral Pro" pitchFamily="18" charset="0"/>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uLnTx/>
                <a:uFillTx/>
                <a:latin typeface="Chaparral Pro" pitchFamily="18" charset="0"/>
                <a:ea typeface="+mj-ea"/>
                <a:cs typeface="+mj-cs"/>
              </a:rPr>
              <a:t>        </a:t>
            </a:r>
          </a:p>
        </p:txBody>
      </p:sp>
      <p:pic>
        <p:nvPicPr>
          <p:cNvPr id="3" name="Picture 2" descr="Drum from opening cermoni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506917"/>
            <a:ext cx="2054084" cy="1939968"/>
          </a:xfrm>
          <a:prstGeom prst="rect">
            <a:avLst/>
          </a:prstGeom>
          <a:ln>
            <a:noFill/>
          </a:ln>
          <a:effectLst/>
        </p:spPr>
      </p:pic>
      <p:sp>
        <p:nvSpPr>
          <p:cNvPr id="5" name="Text Box 8"/>
          <p:cNvSpPr txBox="1">
            <a:spLocks noChangeArrowheads="1"/>
          </p:cNvSpPr>
          <p:nvPr/>
        </p:nvSpPr>
        <p:spPr bwMode="auto">
          <a:xfrm>
            <a:off x="2699792" y="1412776"/>
            <a:ext cx="5760640" cy="4247317"/>
          </a:xfrm>
          <a:prstGeom prst="rect">
            <a:avLst/>
          </a:prstGeom>
          <a:noFill/>
          <a:ln w="9525">
            <a:noFill/>
            <a:miter lim="800000"/>
            <a:headEnd/>
            <a:tailEnd/>
          </a:ln>
          <a:effectLst/>
        </p:spPr>
        <p:txBody>
          <a:bodyPr wrap="square">
            <a:spAutoFit/>
          </a:bodyPr>
          <a:lstStyle/>
          <a:p>
            <a:pPr marL="285750" indent="-285750">
              <a:spcBef>
                <a:spcPct val="50000"/>
              </a:spcBef>
              <a:buClr>
                <a:schemeClr val="accent2"/>
              </a:buClr>
              <a:buFont typeface="Arial" panose="020B0604020202020204" pitchFamily="34" charset="0"/>
              <a:buChar char="•"/>
              <a:defRPr/>
            </a:pPr>
            <a:r>
              <a:rPr lang="en-US" dirty="0">
                <a:latin typeface="Chaparral Pro" pitchFamily="18" charset="0"/>
              </a:rPr>
              <a:t>Provides professional support to Aboriginal Economic Development Officers. Aboriginal-controlled, community-based, membership-driven, non-profit organization. To provide training, networking, partnerships, and educational opportunities for Aboriginal EDOs across Canada that potentially leads to strong, vibrant, self-reliant communities. </a:t>
            </a:r>
          </a:p>
          <a:p>
            <a:pPr marL="285750" indent="-285750">
              <a:spcBef>
                <a:spcPct val="50000"/>
              </a:spcBef>
              <a:buClr>
                <a:schemeClr val="accent2"/>
              </a:buClr>
              <a:buFont typeface="Arial" panose="020B0604020202020204" pitchFamily="34" charset="0"/>
              <a:buChar char="•"/>
              <a:defRPr/>
            </a:pPr>
            <a:r>
              <a:rPr lang="en-US" dirty="0">
                <a:latin typeface="Chaparral Pro" pitchFamily="18" charset="0"/>
              </a:rPr>
              <a:t>Cando has been instrumental in facilitating partnerships with EDOs, academics, Aboriginal leaders and senior corporate and government representatives. </a:t>
            </a:r>
          </a:p>
          <a:p>
            <a:pPr marL="285750" indent="-285750">
              <a:spcBef>
                <a:spcPct val="50000"/>
              </a:spcBef>
              <a:buClr>
                <a:schemeClr val="accent2"/>
              </a:buClr>
              <a:buFont typeface="Arial" panose="020B0604020202020204" pitchFamily="34" charset="0"/>
              <a:buChar char="•"/>
              <a:defRPr/>
            </a:pPr>
            <a:r>
              <a:rPr lang="en-US" dirty="0">
                <a:latin typeface="Chaparral Pro" pitchFamily="18" charset="0"/>
              </a:rPr>
              <a:t>Cando is unique because it is the only national organization that focuses on education and professional development for EDOs working in Aboriginal communities or organizations.</a:t>
            </a:r>
            <a:endParaRPr lang="en-US" dirty="0">
              <a:effectLst>
                <a:outerShdw blurRad="38100" dist="38100" dir="2700000" algn="tl">
                  <a:srgbClr val="000000"/>
                </a:outerShdw>
              </a:effectLst>
              <a:latin typeface="Chaparral Pro" pitchFamily="18" charset="0"/>
            </a:endParaRPr>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390" y="3789040"/>
            <a:ext cx="2050370" cy="137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297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Picture 4" descr="Certification Process Impact03.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2" y="764999"/>
            <a:ext cx="7381237" cy="4291089"/>
          </a:xfrm>
          <a:prstGeom prst="rect">
            <a:avLst/>
          </a:prstGeom>
          <a:ln>
            <a:noFill/>
          </a:ln>
        </p:spPr>
      </p:pic>
      <p:sp>
        <p:nvSpPr>
          <p:cNvPr id="9" name="Text Placeholder 1"/>
          <p:cNvSpPr>
            <a:spLocks noGrp="1"/>
          </p:cNvSpPr>
          <p:nvPr>
            <p:ph type="body" sz="quarter" idx="10"/>
          </p:nvPr>
        </p:nvSpPr>
        <p:spPr>
          <a:xfrm>
            <a:off x="5044713" y="711909"/>
            <a:ext cx="4099287" cy="5341758"/>
          </a:xfrm>
        </p:spPr>
        <p:txBody>
          <a:bodyPr/>
          <a:lstStyle/>
          <a:p>
            <a:pPr marL="0" indent="0">
              <a:spcAft>
                <a:spcPts val="600"/>
              </a:spcAft>
              <a:buNone/>
            </a:pPr>
            <a:endParaRPr lang="en-CA" sz="2000" dirty="0"/>
          </a:p>
          <a:p>
            <a:pPr marL="0" indent="0">
              <a:spcBef>
                <a:spcPts val="0"/>
              </a:spcBef>
              <a:buNone/>
            </a:pPr>
            <a:endParaRPr lang="en-CA" sz="2000" dirty="0"/>
          </a:p>
          <a:p>
            <a:pPr marL="1068388" lvl="1" indent="-342900">
              <a:spcBef>
                <a:spcPts val="0"/>
              </a:spcBef>
              <a:buFont typeface="Courier New"/>
              <a:buChar char="o"/>
            </a:pPr>
            <a:endParaRPr lang="en-US" b="1" dirty="0">
              <a:solidFill>
                <a:srgbClr val="203769"/>
              </a:solidFill>
            </a:endParaRPr>
          </a:p>
        </p:txBody>
      </p:sp>
      <p:sp>
        <p:nvSpPr>
          <p:cNvPr id="7" name="Title 1"/>
          <p:cNvSpPr txBox="1">
            <a:spLocks/>
          </p:cNvSpPr>
          <p:nvPr/>
        </p:nvSpPr>
        <p:spPr>
          <a:xfrm>
            <a:off x="299724" y="-75819"/>
            <a:ext cx="9047476"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Certification Program – General Economic Dev. </a:t>
            </a:r>
          </a:p>
        </p:txBody>
      </p:sp>
      <p:sp>
        <p:nvSpPr>
          <p:cNvPr id="2" name="Rectangle 1"/>
          <p:cNvSpPr/>
          <p:nvPr/>
        </p:nvSpPr>
        <p:spPr>
          <a:xfrm>
            <a:off x="197168" y="5037296"/>
            <a:ext cx="8727440" cy="92333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600"/>
              </a:spcAft>
              <a:buClrTx/>
              <a:buSzTx/>
              <a:buFont typeface="Arial"/>
              <a:buChar char="•"/>
              <a:tabLst/>
              <a:defRPr/>
            </a:pPr>
            <a:r>
              <a:rPr kumimoji="0" lang="en-CA" sz="1800" b="1" i="0" u="none" strike="noStrike" kern="0" cap="none" spc="0" normalizeH="0" baseline="0" noProof="0" dirty="0">
                <a:ln>
                  <a:noFill/>
                </a:ln>
                <a:solidFill>
                  <a:srgbClr val="203769"/>
                </a:solidFill>
                <a:effectLst/>
                <a:uLnTx/>
                <a:uFillTx/>
              </a:rPr>
              <a:t>60% of all respondents respondents indicated they found the General economic development expertise of the trainer or material ‘very good’ or ‘excellent’ during their involvement in the Certification Program.</a:t>
            </a:r>
            <a:endParaRPr kumimoji="0" lang="en-US" sz="1800" b="1" i="0" u="none" strike="noStrike" kern="0" cap="none" spc="0" normalizeH="0" baseline="0" noProof="0" dirty="0">
              <a:ln>
                <a:noFill/>
              </a:ln>
              <a:solidFill>
                <a:srgbClr val="203769"/>
              </a:solidFill>
              <a:effectLst/>
              <a:uLnTx/>
              <a:uFillTx/>
            </a:endParaRPr>
          </a:p>
        </p:txBody>
      </p:sp>
    </p:spTree>
    <p:extLst>
      <p:ext uri="{BB962C8B-B14F-4D97-AF65-F5344CB8AC3E}">
        <p14:creationId xmlns:p14="http://schemas.microsoft.com/office/powerpoint/2010/main" val="3034654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Text Placeholder 1"/>
          <p:cNvSpPr>
            <a:spLocks noGrp="1"/>
          </p:cNvSpPr>
          <p:nvPr>
            <p:ph type="body" sz="quarter" idx="10"/>
          </p:nvPr>
        </p:nvSpPr>
        <p:spPr>
          <a:xfrm>
            <a:off x="5044713" y="711909"/>
            <a:ext cx="4099287" cy="5341758"/>
          </a:xfrm>
        </p:spPr>
        <p:txBody>
          <a:bodyPr/>
          <a:lstStyle/>
          <a:p>
            <a:pPr marL="0" indent="0">
              <a:spcAft>
                <a:spcPts val="600"/>
              </a:spcAft>
              <a:buNone/>
            </a:pPr>
            <a:endParaRPr lang="en-CA" sz="2000" dirty="0"/>
          </a:p>
          <a:p>
            <a:pPr marL="0" indent="0">
              <a:spcBef>
                <a:spcPts val="0"/>
              </a:spcBef>
              <a:buNone/>
            </a:pPr>
            <a:endParaRPr lang="en-CA" sz="2000" dirty="0"/>
          </a:p>
          <a:p>
            <a:pPr marL="1068388" lvl="1" indent="-342900">
              <a:spcBef>
                <a:spcPts val="0"/>
              </a:spcBef>
              <a:buFont typeface="Courier New"/>
              <a:buChar char="o"/>
            </a:pPr>
            <a:endParaRPr lang="en-US" b="1" dirty="0">
              <a:solidFill>
                <a:srgbClr val="203769"/>
              </a:solidFill>
            </a:endParaRPr>
          </a:p>
        </p:txBody>
      </p:sp>
      <p:sp>
        <p:nvSpPr>
          <p:cNvPr id="7" name="Title 1"/>
          <p:cNvSpPr txBox="1">
            <a:spLocks/>
          </p:cNvSpPr>
          <p:nvPr/>
        </p:nvSpPr>
        <p:spPr>
          <a:xfrm>
            <a:off x="299724" y="-75819"/>
            <a:ext cx="9047476"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Cando Professional Training – Benefits</a:t>
            </a:r>
          </a:p>
        </p:txBody>
      </p:sp>
      <p:sp>
        <p:nvSpPr>
          <p:cNvPr id="2" name="Rectangle 1"/>
          <p:cNvSpPr/>
          <p:nvPr/>
        </p:nvSpPr>
        <p:spPr>
          <a:xfrm>
            <a:off x="197168" y="5037296"/>
            <a:ext cx="8727440" cy="92333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CA" sz="1800" b="1" i="0" u="none" strike="noStrike" kern="0" cap="none" spc="0" normalizeH="0" baseline="0" noProof="0" dirty="0">
                <a:ln>
                  <a:noFill/>
                </a:ln>
                <a:solidFill>
                  <a:srgbClr val="203769"/>
                </a:solidFill>
                <a:effectLst/>
                <a:uLnTx/>
                <a:uFillTx/>
              </a:rPr>
              <a:t>88% of all respondents attributed positive impact to Cando’s Professional development training on new ideas for how to enhance their community’s economic development strategy.  </a:t>
            </a:r>
          </a:p>
        </p:txBody>
      </p:sp>
      <p:pic>
        <p:nvPicPr>
          <p:cNvPr id="8" name="Picture 7"/>
          <p:cNvPicPr/>
          <p:nvPr/>
        </p:nvPicPr>
        <p:blipFill rotWithShape="1">
          <a:blip r:embed="rId3">
            <a:extLst>
              <a:ext uri="{28A0092B-C50C-407E-A947-70E740481C1C}">
                <a14:useLocalDpi xmlns:a14="http://schemas.microsoft.com/office/drawing/2010/main" val="0"/>
              </a:ext>
            </a:extLst>
          </a:blip>
          <a:srcRect t="3189" b="7364"/>
          <a:stretch/>
        </p:blipFill>
        <p:spPr>
          <a:xfrm>
            <a:off x="873760" y="860023"/>
            <a:ext cx="7002112" cy="4177273"/>
          </a:xfrm>
          <a:prstGeom prst="rect">
            <a:avLst/>
          </a:prstGeom>
        </p:spPr>
      </p:pic>
    </p:spTree>
    <p:extLst>
      <p:ext uri="{BB962C8B-B14F-4D97-AF65-F5344CB8AC3E}">
        <p14:creationId xmlns:p14="http://schemas.microsoft.com/office/powerpoint/2010/main" val="3386627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Text Placeholder 1"/>
          <p:cNvSpPr>
            <a:spLocks noGrp="1"/>
          </p:cNvSpPr>
          <p:nvPr>
            <p:ph type="body" sz="quarter" idx="10"/>
          </p:nvPr>
        </p:nvSpPr>
        <p:spPr>
          <a:xfrm>
            <a:off x="5044713" y="711909"/>
            <a:ext cx="4099287" cy="5341758"/>
          </a:xfrm>
        </p:spPr>
        <p:txBody>
          <a:bodyPr/>
          <a:lstStyle/>
          <a:p>
            <a:pPr marL="0" indent="0">
              <a:spcAft>
                <a:spcPts val="600"/>
              </a:spcAft>
              <a:buNone/>
            </a:pPr>
            <a:endParaRPr lang="en-CA" sz="2000" dirty="0"/>
          </a:p>
          <a:p>
            <a:pPr marL="0" indent="0">
              <a:spcBef>
                <a:spcPts val="0"/>
              </a:spcBef>
              <a:buNone/>
            </a:pPr>
            <a:endParaRPr lang="en-CA" sz="2000" dirty="0"/>
          </a:p>
          <a:p>
            <a:pPr marL="1068388" lvl="1" indent="-342900">
              <a:spcBef>
                <a:spcPts val="0"/>
              </a:spcBef>
              <a:buFont typeface="Courier New"/>
              <a:buChar char="o"/>
            </a:pPr>
            <a:endParaRPr lang="en-US" b="1" dirty="0">
              <a:solidFill>
                <a:srgbClr val="203769"/>
              </a:solidFill>
            </a:endParaRPr>
          </a:p>
        </p:txBody>
      </p:sp>
      <p:sp>
        <p:nvSpPr>
          <p:cNvPr id="7" name="Title 1"/>
          <p:cNvSpPr txBox="1">
            <a:spLocks/>
          </p:cNvSpPr>
          <p:nvPr/>
        </p:nvSpPr>
        <p:spPr>
          <a:xfrm>
            <a:off x="299724" y="-75819"/>
            <a:ext cx="9047476"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Certification Program – Benefits </a:t>
            </a:r>
          </a:p>
        </p:txBody>
      </p:sp>
      <p:sp>
        <p:nvSpPr>
          <p:cNvPr id="2" name="Rectangle 1"/>
          <p:cNvSpPr/>
          <p:nvPr/>
        </p:nvSpPr>
        <p:spPr>
          <a:xfrm>
            <a:off x="197168" y="5037296"/>
            <a:ext cx="8727440" cy="92333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CA" sz="1800" b="1" i="0" u="none" strike="noStrike" kern="0" cap="none" spc="0" normalizeH="0" baseline="0" noProof="0" dirty="0">
                <a:ln>
                  <a:noFill/>
                </a:ln>
                <a:solidFill>
                  <a:srgbClr val="203769"/>
                </a:solidFill>
                <a:effectLst/>
                <a:uLnTx/>
                <a:uFillTx/>
              </a:rPr>
              <a:t>90% of all respondents, and 89% of PAED-certified respondents attributed positive impact to their certification training on new ideas for how to enhance their community’s economic development strategy.</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621652" y="792480"/>
            <a:ext cx="7353948" cy="4328160"/>
          </a:xfrm>
          <a:prstGeom prst="rect">
            <a:avLst/>
          </a:prstGeom>
        </p:spPr>
      </p:pic>
    </p:spTree>
    <p:extLst>
      <p:ext uri="{BB962C8B-B14F-4D97-AF65-F5344CB8AC3E}">
        <p14:creationId xmlns:p14="http://schemas.microsoft.com/office/powerpoint/2010/main" val="2395506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2284" y="-75819"/>
            <a:ext cx="6208109"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Impact on EDO Capabilities</a:t>
            </a:r>
          </a:p>
        </p:txBody>
      </p:sp>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2" name="Picture 1"/>
          <p:cNvPicPr>
            <a:picLocks noChangeAspect="1"/>
          </p:cNvPicPr>
          <p:nvPr/>
        </p:nvPicPr>
        <p:blipFill rotWithShape="1">
          <a:blip r:embed="rId3"/>
          <a:srcRect l="4043" t="8153" r="10338" b="26667"/>
          <a:stretch/>
        </p:blipFill>
        <p:spPr>
          <a:xfrm>
            <a:off x="0" y="720376"/>
            <a:ext cx="8486592" cy="4978400"/>
          </a:xfrm>
          <a:prstGeom prst="rect">
            <a:avLst/>
          </a:prstGeom>
        </p:spPr>
      </p:pic>
      <p:pic>
        <p:nvPicPr>
          <p:cNvPr id="7" name="Picture 6"/>
          <p:cNvPicPr>
            <a:picLocks noChangeAspect="1"/>
          </p:cNvPicPr>
          <p:nvPr/>
        </p:nvPicPr>
        <p:blipFill>
          <a:blip r:embed="rId4"/>
          <a:stretch>
            <a:fillRect/>
          </a:stretch>
        </p:blipFill>
        <p:spPr>
          <a:xfrm>
            <a:off x="118531" y="5664943"/>
            <a:ext cx="6443133" cy="486274"/>
          </a:xfrm>
          <a:prstGeom prst="rect">
            <a:avLst/>
          </a:prstGeom>
        </p:spPr>
      </p:pic>
      <p:pic>
        <p:nvPicPr>
          <p:cNvPr id="8" name="Picture 7"/>
          <p:cNvPicPr>
            <a:picLocks noChangeAspect="1"/>
          </p:cNvPicPr>
          <p:nvPr/>
        </p:nvPicPr>
        <p:blipFill>
          <a:blip r:embed="rId5"/>
          <a:stretch>
            <a:fillRect/>
          </a:stretch>
        </p:blipFill>
        <p:spPr>
          <a:xfrm>
            <a:off x="7129119" y="4571999"/>
            <a:ext cx="2133418" cy="1528419"/>
          </a:xfrm>
          <a:prstGeom prst="rect">
            <a:avLst/>
          </a:prstGeom>
        </p:spPr>
      </p:pic>
      <p:sp>
        <p:nvSpPr>
          <p:cNvPr id="3" name="TextBox 2"/>
          <p:cNvSpPr txBox="1"/>
          <p:nvPr/>
        </p:nvSpPr>
        <p:spPr>
          <a:xfrm>
            <a:off x="5134541" y="785850"/>
            <a:ext cx="282222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EA7B7"/>
                </a:solidFill>
                <a:effectLst/>
                <a:uLnTx/>
                <a:uFillTx/>
              </a:rPr>
              <a:t>84% report positive impact</a:t>
            </a:r>
          </a:p>
        </p:txBody>
      </p:sp>
      <p:sp>
        <p:nvSpPr>
          <p:cNvPr id="10" name="TextBox 9"/>
          <p:cNvSpPr txBox="1"/>
          <p:nvPr/>
        </p:nvSpPr>
        <p:spPr>
          <a:xfrm>
            <a:off x="7457795" y="1204854"/>
            <a:ext cx="67020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EA7B7"/>
                </a:solidFill>
                <a:effectLst/>
                <a:uLnTx/>
                <a:uFillTx/>
              </a:rPr>
              <a:t>82%</a:t>
            </a:r>
          </a:p>
        </p:txBody>
      </p:sp>
      <p:sp>
        <p:nvSpPr>
          <p:cNvPr id="11" name="TextBox 10"/>
          <p:cNvSpPr txBox="1"/>
          <p:nvPr/>
        </p:nvSpPr>
        <p:spPr>
          <a:xfrm>
            <a:off x="8109156" y="1961774"/>
            <a:ext cx="67020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EA7B7"/>
                </a:solidFill>
                <a:effectLst/>
                <a:uLnTx/>
                <a:uFillTx/>
              </a:rPr>
              <a:t>78%</a:t>
            </a:r>
          </a:p>
        </p:txBody>
      </p:sp>
      <p:sp>
        <p:nvSpPr>
          <p:cNvPr id="13" name="TextBox 12"/>
          <p:cNvSpPr txBox="1"/>
          <p:nvPr/>
        </p:nvSpPr>
        <p:spPr>
          <a:xfrm>
            <a:off x="465450" y="1987268"/>
            <a:ext cx="67020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EA7B7"/>
                </a:solidFill>
                <a:effectLst/>
                <a:uLnTx/>
                <a:uFillTx/>
              </a:rPr>
              <a:t>44%</a:t>
            </a:r>
          </a:p>
        </p:txBody>
      </p:sp>
      <p:sp>
        <p:nvSpPr>
          <p:cNvPr id="14" name="TextBox 13"/>
          <p:cNvSpPr txBox="1"/>
          <p:nvPr/>
        </p:nvSpPr>
        <p:spPr>
          <a:xfrm>
            <a:off x="2031218" y="4363627"/>
            <a:ext cx="67020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EA7B7"/>
                </a:solidFill>
                <a:effectLst/>
                <a:uLnTx/>
                <a:uFillTx/>
              </a:rPr>
              <a:t>71%</a:t>
            </a:r>
          </a:p>
        </p:txBody>
      </p:sp>
    </p:spTree>
    <p:extLst>
      <p:ext uri="{BB962C8B-B14F-4D97-AF65-F5344CB8AC3E}">
        <p14:creationId xmlns:p14="http://schemas.microsoft.com/office/powerpoint/2010/main" val="3904369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655" r="16006" b="32265"/>
          <a:stretch/>
        </p:blipFill>
        <p:spPr>
          <a:xfrm>
            <a:off x="0" y="754242"/>
            <a:ext cx="7440716" cy="4519789"/>
          </a:xfrm>
          <a:prstGeom prst="rect">
            <a:avLst/>
          </a:prstGeom>
        </p:spPr>
      </p:pic>
      <p:sp>
        <p:nvSpPr>
          <p:cNvPr id="9" name="Title 1"/>
          <p:cNvSpPr txBox="1">
            <a:spLocks/>
          </p:cNvSpPr>
          <p:nvPr/>
        </p:nvSpPr>
        <p:spPr>
          <a:xfrm>
            <a:off x="462284" y="-75819"/>
            <a:ext cx="6208109"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Impact on EDO Performance</a:t>
            </a:r>
          </a:p>
        </p:txBody>
      </p:sp>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10" name="Picture 9"/>
          <p:cNvPicPr>
            <a:picLocks noChangeAspect="1"/>
          </p:cNvPicPr>
          <p:nvPr/>
        </p:nvPicPr>
        <p:blipFill>
          <a:blip r:embed="rId4"/>
          <a:stretch>
            <a:fillRect/>
          </a:stretch>
        </p:blipFill>
        <p:spPr>
          <a:xfrm>
            <a:off x="6703666" y="4199465"/>
            <a:ext cx="2558871" cy="1833221"/>
          </a:xfrm>
          <a:prstGeom prst="rect">
            <a:avLst/>
          </a:prstGeom>
        </p:spPr>
      </p:pic>
      <p:pic>
        <p:nvPicPr>
          <p:cNvPr id="13" name="Picture 12"/>
          <p:cNvPicPr>
            <a:picLocks noChangeAspect="1"/>
          </p:cNvPicPr>
          <p:nvPr/>
        </p:nvPicPr>
        <p:blipFill>
          <a:blip r:embed="rId5"/>
          <a:stretch>
            <a:fillRect/>
          </a:stretch>
        </p:blipFill>
        <p:spPr>
          <a:xfrm>
            <a:off x="118531" y="5631077"/>
            <a:ext cx="6443133" cy="486274"/>
          </a:xfrm>
          <a:prstGeom prst="rect">
            <a:avLst/>
          </a:prstGeom>
        </p:spPr>
      </p:pic>
      <p:sp>
        <p:nvSpPr>
          <p:cNvPr id="15" name="TextBox 14"/>
          <p:cNvSpPr txBox="1"/>
          <p:nvPr/>
        </p:nvSpPr>
        <p:spPr>
          <a:xfrm>
            <a:off x="4771603" y="1188863"/>
            <a:ext cx="282222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EA7B7"/>
                </a:solidFill>
                <a:effectLst/>
                <a:uLnTx/>
                <a:uFillTx/>
              </a:rPr>
              <a:t>63% report positive impact</a:t>
            </a:r>
          </a:p>
        </p:txBody>
      </p:sp>
      <p:sp>
        <p:nvSpPr>
          <p:cNvPr id="16" name="TextBox 15"/>
          <p:cNvSpPr txBox="1"/>
          <p:nvPr/>
        </p:nvSpPr>
        <p:spPr>
          <a:xfrm>
            <a:off x="7234839" y="2884076"/>
            <a:ext cx="67020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EA7B7"/>
                </a:solidFill>
                <a:effectLst/>
                <a:uLnTx/>
                <a:uFillTx/>
              </a:rPr>
              <a:t>73%</a:t>
            </a:r>
          </a:p>
        </p:txBody>
      </p:sp>
    </p:spTree>
    <p:extLst>
      <p:ext uri="{BB962C8B-B14F-4D97-AF65-F5344CB8AC3E}">
        <p14:creationId xmlns:p14="http://schemas.microsoft.com/office/powerpoint/2010/main" val="203287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5" name="Title 1"/>
          <p:cNvSpPr txBox="1">
            <a:spLocks/>
          </p:cNvSpPr>
          <p:nvPr/>
        </p:nvSpPr>
        <p:spPr>
          <a:xfrm>
            <a:off x="736604" y="-75819"/>
            <a:ext cx="8374785"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Impact by Community Development Stage</a:t>
            </a:r>
          </a:p>
        </p:txBody>
      </p:sp>
      <p:sp>
        <p:nvSpPr>
          <p:cNvPr id="8" name="Rectangle 7"/>
          <p:cNvSpPr/>
          <p:nvPr/>
        </p:nvSpPr>
        <p:spPr>
          <a:xfrm>
            <a:off x="370844" y="5450223"/>
            <a:ext cx="8374785" cy="646331"/>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CA" sz="1800" b="1" i="0" u="none" strike="noStrike" kern="0" cap="none" spc="0" normalizeH="0" baseline="0" noProof="0" dirty="0">
                <a:ln>
                  <a:noFill/>
                </a:ln>
                <a:solidFill>
                  <a:srgbClr val="203769"/>
                </a:solidFill>
                <a:effectLst/>
                <a:uLnTx/>
                <a:uFillTx/>
              </a:rPr>
              <a:t>The average impact reported by EDOs on their knowledge and capabilities, and on their performance, increases with increasing community development stage</a:t>
            </a:r>
          </a:p>
        </p:txBody>
      </p:sp>
      <p:pic>
        <p:nvPicPr>
          <p:cNvPr id="4" name="Picture 3"/>
          <p:cNvPicPr>
            <a:picLocks noChangeAspect="1"/>
          </p:cNvPicPr>
          <p:nvPr/>
        </p:nvPicPr>
        <p:blipFill rotWithShape="1">
          <a:blip r:embed="rId3"/>
          <a:srcRect t="7210"/>
          <a:stretch/>
        </p:blipFill>
        <p:spPr>
          <a:xfrm>
            <a:off x="713813" y="784723"/>
            <a:ext cx="7292267" cy="4645180"/>
          </a:xfrm>
          <a:prstGeom prst="rect">
            <a:avLst/>
          </a:prstGeom>
        </p:spPr>
      </p:pic>
    </p:spTree>
    <p:extLst>
      <p:ext uri="{BB962C8B-B14F-4D97-AF65-F5344CB8AC3E}">
        <p14:creationId xmlns:p14="http://schemas.microsoft.com/office/powerpoint/2010/main" val="4240021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2" name="Picture 1"/>
          <p:cNvPicPr>
            <a:picLocks/>
          </p:cNvPicPr>
          <p:nvPr/>
        </p:nvPicPr>
        <p:blipFill rotWithShape="1">
          <a:blip r:embed="rId3"/>
          <a:srcRect t="6122"/>
          <a:stretch/>
        </p:blipFill>
        <p:spPr>
          <a:xfrm>
            <a:off x="1197390" y="754242"/>
            <a:ext cx="6575010" cy="4518798"/>
          </a:xfrm>
          <a:prstGeom prst="rect">
            <a:avLst/>
          </a:prstGeom>
          <a:ln>
            <a:solidFill>
              <a:srgbClr val="FFFFFF"/>
            </a:solidFill>
          </a:ln>
        </p:spPr>
      </p:pic>
      <p:sp>
        <p:nvSpPr>
          <p:cNvPr id="15" name="Title 1"/>
          <p:cNvSpPr txBox="1">
            <a:spLocks/>
          </p:cNvSpPr>
          <p:nvPr/>
        </p:nvSpPr>
        <p:spPr>
          <a:xfrm>
            <a:off x="462284" y="-75819"/>
            <a:ext cx="8374785"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Networking Opportunities Provided by Cando</a:t>
            </a:r>
          </a:p>
        </p:txBody>
      </p:sp>
      <p:sp>
        <p:nvSpPr>
          <p:cNvPr id="8" name="Rectangle 7"/>
          <p:cNvSpPr/>
          <p:nvPr/>
        </p:nvSpPr>
        <p:spPr>
          <a:xfrm>
            <a:off x="462284" y="5165743"/>
            <a:ext cx="8374785" cy="92333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CA" sz="1800" b="1" i="0" u="none" strike="noStrike" kern="0" cap="none" spc="0" normalizeH="0" baseline="0" noProof="0" dirty="0">
                <a:ln>
                  <a:noFill/>
                </a:ln>
                <a:solidFill>
                  <a:srgbClr val="203769"/>
                </a:solidFill>
                <a:effectLst/>
                <a:uLnTx/>
                <a:uFillTx/>
              </a:rPr>
              <a:t>The average impact reported by EDOs on their knowledge and capabilities, and on their performance, increases as the degree of use of Cando’s Networking opportunities increases.</a:t>
            </a:r>
          </a:p>
        </p:txBody>
      </p:sp>
    </p:spTree>
    <p:extLst>
      <p:ext uri="{BB962C8B-B14F-4D97-AF65-F5344CB8AC3E}">
        <p14:creationId xmlns:p14="http://schemas.microsoft.com/office/powerpoint/2010/main" val="3101602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5" name="Title 1"/>
          <p:cNvSpPr txBox="1">
            <a:spLocks/>
          </p:cNvSpPr>
          <p:nvPr/>
        </p:nvSpPr>
        <p:spPr>
          <a:xfrm>
            <a:off x="462284" y="-75819"/>
            <a:ext cx="8374785"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Professional Training Provided by Cando</a:t>
            </a:r>
          </a:p>
        </p:txBody>
      </p:sp>
      <p:sp>
        <p:nvSpPr>
          <p:cNvPr id="7" name="Rectangle 6"/>
          <p:cNvSpPr/>
          <p:nvPr/>
        </p:nvSpPr>
        <p:spPr>
          <a:xfrm>
            <a:off x="132080" y="5114943"/>
            <a:ext cx="8890000" cy="92333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CA" sz="1800" b="1" i="0" u="none" strike="noStrike" kern="0" cap="none" spc="0" normalizeH="0" baseline="0" noProof="0" dirty="0">
                <a:ln>
                  <a:noFill/>
                </a:ln>
                <a:solidFill>
                  <a:srgbClr val="203769"/>
                </a:solidFill>
                <a:effectLst/>
                <a:uLnTx/>
                <a:uFillTx/>
              </a:rPr>
              <a:t>The average impact reported by EDOs on their knowledge and capabilities, and on their performance, increases as the degree of use of Cando’s Professional development training increases.</a:t>
            </a:r>
          </a:p>
        </p:txBody>
      </p:sp>
      <p:pic>
        <p:nvPicPr>
          <p:cNvPr id="11" name="Picture 10"/>
          <p:cNvPicPr>
            <a:picLocks/>
          </p:cNvPicPr>
          <p:nvPr/>
        </p:nvPicPr>
        <p:blipFill rotWithShape="1">
          <a:blip r:embed="rId3"/>
          <a:srcRect t="5100"/>
          <a:stretch/>
        </p:blipFill>
        <p:spPr>
          <a:xfrm>
            <a:off x="1239520" y="715275"/>
            <a:ext cx="6583680" cy="4331369"/>
          </a:xfrm>
          <a:prstGeom prst="rect">
            <a:avLst/>
          </a:prstGeom>
          <a:ln>
            <a:solidFill>
              <a:srgbClr val="FFFFFF"/>
            </a:solidFill>
          </a:ln>
        </p:spPr>
      </p:pic>
    </p:spTree>
    <p:extLst>
      <p:ext uri="{BB962C8B-B14F-4D97-AF65-F5344CB8AC3E}">
        <p14:creationId xmlns:p14="http://schemas.microsoft.com/office/powerpoint/2010/main" val="4129712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2284" y="-75819"/>
            <a:ext cx="8681716"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Opportunity for Improvement</a:t>
            </a:r>
            <a:endParaRPr kumimoji="0" lang="en-US" sz="2400" b="1" i="0" u="none" strike="noStrike" kern="1200" cap="none" spc="0" normalizeH="0" baseline="0" noProof="0" dirty="0">
              <a:ln>
                <a:noFill/>
              </a:ln>
              <a:solidFill>
                <a:srgbClr val="4BB5C4"/>
              </a:solidFill>
              <a:effectLst/>
              <a:uLnTx/>
              <a:uFillTx/>
              <a:latin typeface="HelveticaNeueLT Pro 57 Cn"/>
              <a:ea typeface="+mj-ea"/>
              <a:cs typeface="HelveticaNeueLT Pro 57 Cn"/>
            </a:endParaRPr>
          </a:p>
        </p:txBody>
      </p:sp>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sz="quarter" idx="10"/>
          </p:nvPr>
        </p:nvSpPr>
        <p:spPr>
          <a:xfrm>
            <a:off x="356658" y="754241"/>
            <a:ext cx="5358342" cy="558091"/>
          </a:xfrm>
        </p:spPr>
        <p:txBody>
          <a:bodyPr/>
          <a:lstStyle/>
          <a:p>
            <a:pPr marL="0" indent="0">
              <a:spcAft>
                <a:spcPts val="600"/>
              </a:spcAft>
              <a:buNone/>
            </a:pPr>
            <a:r>
              <a:rPr lang="en-US" b="1" dirty="0">
                <a:solidFill>
                  <a:srgbClr val="203769"/>
                </a:solidFill>
              </a:rPr>
              <a:t>Professional Development Training</a:t>
            </a:r>
          </a:p>
        </p:txBody>
      </p:sp>
      <p:sp>
        <p:nvSpPr>
          <p:cNvPr id="8" name="Text Placeholder 1"/>
          <p:cNvSpPr txBox="1">
            <a:spLocks/>
          </p:cNvSpPr>
          <p:nvPr/>
        </p:nvSpPr>
        <p:spPr>
          <a:xfrm>
            <a:off x="146683" y="4375269"/>
            <a:ext cx="8885557" cy="4487638"/>
          </a:xfrm>
          <a:prstGeom prst="rect">
            <a:avLst/>
          </a:prstGeom>
        </p:spPr>
        <p:txBody>
          <a:bodyPr vert="horz"/>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CA" sz="2000" b="1" i="0" u="none" strike="noStrike" kern="1200" cap="none" spc="0" normalizeH="0" baseline="0" noProof="0" dirty="0">
              <a:ln>
                <a:noFill/>
              </a:ln>
              <a:solidFill>
                <a:srgbClr val="203769"/>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2000" b="1" i="0" u="none" strike="noStrike" kern="1200" cap="none" spc="0" normalizeH="0" baseline="0" noProof="0" dirty="0">
                <a:ln>
                  <a:noFill/>
                </a:ln>
                <a:solidFill>
                  <a:srgbClr val="203769"/>
                </a:solidFill>
                <a:effectLst/>
                <a:uLnTx/>
                <a:uFillTx/>
                <a:latin typeface="+mn-lt"/>
                <a:ea typeface="+mn-ea"/>
                <a:cs typeface="+mn-cs"/>
              </a:rPr>
              <a:t>79% of the respondents that used these services reported being satisfied or very satisfied with the training.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2000" b="1" i="0" u="none" strike="noStrike" kern="1200" cap="none" spc="0" normalizeH="0" baseline="0" noProof="0" dirty="0">
                <a:ln>
                  <a:noFill/>
                </a:ln>
                <a:solidFill>
                  <a:srgbClr val="203769"/>
                </a:solidFill>
                <a:effectLst/>
                <a:uLnTx/>
                <a:uFillTx/>
                <a:latin typeface="+mn-lt"/>
                <a:ea typeface="+mn-ea"/>
                <a:cs typeface="+mn-cs"/>
              </a:rPr>
              <a:t>Only 55% of respondents reported having used the Professional development training services provided by Cando</a:t>
            </a:r>
          </a:p>
        </p:txBody>
      </p:sp>
      <p:pic>
        <p:nvPicPr>
          <p:cNvPr id="6" name="Picture 5" descr="Support Services03.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684" y="1185028"/>
            <a:ext cx="6123134" cy="3559691"/>
          </a:xfrm>
          <a:prstGeom prst="rect">
            <a:avLst/>
          </a:prstGeom>
          <a:ln>
            <a:solidFill>
              <a:srgbClr val="FFFFFF"/>
            </a:solidFill>
          </a:ln>
        </p:spPr>
      </p:pic>
    </p:spTree>
    <p:extLst>
      <p:ext uri="{BB962C8B-B14F-4D97-AF65-F5344CB8AC3E}">
        <p14:creationId xmlns:p14="http://schemas.microsoft.com/office/powerpoint/2010/main" val="738616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2284" y="-75819"/>
            <a:ext cx="8681716"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Opportunity for Improvement</a:t>
            </a:r>
            <a:endParaRPr kumimoji="0" lang="en-US" sz="2400" b="1" i="0" u="none" strike="noStrike" kern="1200" cap="none" spc="0" normalizeH="0" baseline="0" noProof="0" dirty="0">
              <a:ln>
                <a:noFill/>
              </a:ln>
              <a:solidFill>
                <a:srgbClr val="4BB5C4"/>
              </a:solidFill>
              <a:effectLst/>
              <a:uLnTx/>
              <a:uFillTx/>
              <a:latin typeface="HelveticaNeueLT Pro 57 Cn"/>
              <a:ea typeface="+mj-ea"/>
              <a:cs typeface="HelveticaNeueLT Pro 57 Cn"/>
            </a:endParaRPr>
          </a:p>
        </p:txBody>
      </p:sp>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sz="quarter" idx="10"/>
          </p:nvPr>
        </p:nvSpPr>
        <p:spPr>
          <a:xfrm>
            <a:off x="356658" y="754241"/>
            <a:ext cx="4581102" cy="558091"/>
          </a:xfrm>
        </p:spPr>
        <p:txBody>
          <a:bodyPr/>
          <a:lstStyle/>
          <a:p>
            <a:pPr marL="0" indent="0">
              <a:spcAft>
                <a:spcPts val="600"/>
              </a:spcAft>
              <a:buNone/>
            </a:pPr>
            <a:r>
              <a:rPr lang="en-US" b="1" dirty="0">
                <a:solidFill>
                  <a:srgbClr val="203769"/>
                </a:solidFill>
              </a:rPr>
              <a:t>Community Business Revenues</a:t>
            </a:r>
          </a:p>
        </p:txBody>
      </p:sp>
      <p:pic>
        <p:nvPicPr>
          <p:cNvPr id="5" name="Picture 4" descr="Impact by Performance03.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221" y="1187655"/>
            <a:ext cx="6071401" cy="3529616"/>
          </a:xfrm>
          <a:prstGeom prst="rect">
            <a:avLst/>
          </a:prstGeom>
          <a:ln>
            <a:solidFill>
              <a:srgbClr val="FFFFFF"/>
            </a:solidFill>
          </a:ln>
        </p:spPr>
      </p:pic>
      <p:sp>
        <p:nvSpPr>
          <p:cNvPr id="8" name="Text Placeholder 1"/>
          <p:cNvSpPr txBox="1">
            <a:spLocks/>
          </p:cNvSpPr>
          <p:nvPr/>
        </p:nvSpPr>
        <p:spPr>
          <a:xfrm>
            <a:off x="182880" y="4717271"/>
            <a:ext cx="8961120" cy="2341424"/>
          </a:xfrm>
          <a:prstGeom prst="rect">
            <a:avLst/>
          </a:prstGeom>
        </p:spPr>
        <p:txBody>
          <a:bodyPr vert="horz"/>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2000" b="1" i="0" u="none" strike="noStrike" kern="1200" cap="none" spc="0" normalizeH="0" baseline="0" noProof="0" dirty="0">
                <a:ln>
                  <a:noFill/>
                </a:ln>
                <a:solidFill>
                  <a:srgbClr val="203769"/>
                </a:solidFill>
                <a:effectLst/>
                <a:uLnTx/>
                <a:uFillTx/>
                <a:latin typeface="+mn-lt"/>
                <a:ea typeface="+mn-ea"/>
                <a:cs typeface="+mn-cs"/>
              </a:rPr>
              <a:t>The average attributed impact trends upward as change in community revenues increases.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2000" b="1" i="0" u="none" strike="noStrike" kern="1200" cap="none" spc="0" normalizeH="0" baseline="0" noProof="0" dirty="0">
                <a:ln>
                  <a:noFill/>
                </a:ln>
                <a:solidFill>
                  <a:srgbClr val="203769"/>
                </a:solidFill>
                <a:effectLst/>
                <a:uLnTx/>
                <a:uFillTx/>
                <a:latin typeface="+mn-lt"/>
                <a:ea typeface="+mn-ea"/>
                <a:cs typeface="+mn-cs"/>
              </a:rPr>
              <a:t>But, only 41% of respondents reported an increase in Community revenues, and only 55% of respondents attributed positive impact</a:t>
            </a:r>
          </a:p>
        </p:txBody>
      </p:sp>
      <p:cxnSp>
        <p:nvCxnSpPr>
          <p:cNvPr id="7" name="Straight Connector 6"/>
          <p:cNvCxnSpPr/>
          <p:nvPr/>
        </p:nvCxnSpPr>
        <p:spPr>
          <a:xfrm flipV="1">
            <a:off x="3284502" y="1554480"/>
            <a:ext cx="3309338" cy="1063414"/>
          </a:xfrm>
          <a:prstGeom prst="line">
            <a:avLst/>
          </a:prstGeom>
          <a:ln w="28575" cmpd="sng">
            <a:solidFill>
              <a:srgbClr val="3EA7B7"/>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90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260648"/>
            <a:ext cx="8640960" cy="79208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noProof="0" dirty="0">
                <a:ln>
                  <a:noFill/>
                </a:ln>
                <a:solidFill>
                  <a:srgbClr val="B5121B"/>
                </a:solidFill>
                <a:uLnTx/>
                <a:uFillTx/>
                <a:latin typeface="Chaparral Pro" pitchFamily="18" charset="0"/>
                <a:ea typeface="+mj-ea"/>
                <a:cs typeface="+mj-cs"/>
              </a:rPr>
              <a:t>Aboriginal Economic Developer Process</a:t>
            </a:r>
            <a:endParaRPr kumimoji="0" lang="en-US" sz="4000" i="0" u="none" strike="noStrike" kern="0" cap="none" spc="0" normalizeH="0" baseline="0" noProof="0" dirty="0">
              <a:ln>
                <a:noFill/>
              </a:ln>
              <a:solidFill>
                <a:srgbClr val="B5121B"/>
              </a:solidFill>
              <a:uLnTx/>
              <a:uFillTx/>
              <a:latin typeface="Chaparral Pro" pitchFamily="18" charset="0"/>
              <a:ea typeface="+mj-ea"/>
              <a:cs typeface="+mj-cs"/>
            </a:endParaRPr>
          </a:p>
        </p:txBody>
      </p:sp>
      <p:sp>
        <p:nvSpPr>
          <p:cNvPr id="3" name="Text Box 3"/>
          <p:cNvSpPr txBox="1">
            <a:spLocks noChangeArrowheads="1"/>
          </p:cNvSpPr>
          <p:nvPr/>
        </p:nvSpPr>
        <p:spPr bwMode="auto">
          <a:xfrm>
            <a:off x="240060" y="1268760"/>
            <a:ext cx="8663880" cy="4727448"/>
          </a:xfrm>
          <a:prstGeom prst="rect">
            <a:avLst/>
          </a:prstGeom>
          <a:noFill/>
          <a:ln w="9525">
            <a:noFill/>
            <a:miter lim="800000"/>
            <a:headEnd/>
            <a:tailEnd/>
          </a:ln>
          <a:effectLst/>
        </p:spPr>
        <p:txBody>
          <a:bodyPr wrap="square">
            <a:spAutoFit/>
          </a:bodyPr>
          <a:lstStyle/>
          <a:p>
            <a:pPr algn="ctr">
              <a:spcBef>
                <a:spcPct val="20000"/>
              </a:spcBef>
              <a:buClr>
                <a:schemeClr val="accent2"/>
              </a:buClr>
              <a:buSzPct val="80000"/>
              <a:buFont typeface="Wingdings" pitchFamily="2" charset="2"/>
              <a:buNone/>
              <a:defRPr/>
            </a:pPr>
            <a:r>
              <a:rPr lang="en-US" sz="1600" dirty="0">
                <a:latin typeface="Chaparral Pro" pitchFamily="18" charset="0"/>
              </a:rPr>
              <a:t>The first national professional certification process designed, developed and facilitated by an Aboriginal organization. </a:t>
            </a:r>
          </a:p>
          <a:p>
            <a:pPr algn="ctr">
              <a:spcBef>
                <a:spcPct val="20000"/>
              </a:spcBef>
              <a:buClr>
                <a:schemeClr val="accent2"/>
              </a:buClr>
              <a:buSzPct val="80000"/>
              <a:buFont typeface="Wingdings" pitchFamily="2" charset="2"/>
              <a:buNone/>
              <a:defRPr/>
            </a:pPr>
            <a:endParaRPr lang="en-US" sz="1600" dirty="0">
              <a:latin typeface="Chaparral Pro" pitchFamily="18" charset="0"/>
            </a:endParaRPr>
          </a:p>
          <a:p>
            <a:pPr algn="ctr">
              <a:defRPr/>
            </a:pPr>
            <a:r>
              <a:rPr lang="en-US" b="1" dirty="0">
                <a:latin typeface="Chaparral Pro" pitchFamily="18" charset="0"/>
              </a:rPr>
              <a:t>Relevant</a:t>
            </a:r>
            <a:endParaRPr lang="en-US" sz="1600" b="1" dirty="0">
              <a:latin typeface="Chaparral Pro" pitchFamily="18" charset="0"/>
            </a:endParaRPr>
          </a:p>
          <a:p>
            <a:pPr algn="ctr">
              <a:defRPr/>
            </a:pPr>
            <a:r>
              <a:rPr lang="en-US" sz="1600" dirty="0">
                <a:latin typeface="Chaparral Pro" pitchFamily="18" charset="0"/>
              </a:rPr>
              <a:t>was developed through the DACUM (Developing  a Curriculum) Process to identify the core competencies and to ensure the content was relevant to the field of Aboriginal economic development. </a:t>
            </a:r>
          </a:p>
          <a:p>
            <a:pPr algn="ctr">
              <a:defRPr/>
            </a:pPr>
            <a:endParaRPr lang="en-US" sz="1600" dirty="0">
              <a:latin typeface="Chaparral Pro" pitchFamily="18" charset="0"/>
            </a:endParaRPr>
          </a:p>
          <a:p>
            <a:pPr algn="ctr">
              <a:defRPr/>
            </a:pPr>
            <a:r>
              <a:rPr lang="en-US" b="1" dirty="0">
                <a:latin typeface="Chaparral Pro" pitchFamily="18" charset="0"/>
              </a:rPr>
              <a:t>Accessible</a:t>
            </a:r>
            <a:endParaRPr lang="en-US" sz="1600" b="1" dirty="0">
              <a:latin typeface="Chaparral Pro" pitchFamily="18" charset="0"/>
            </a:endParaRPr>
          </a:p>
          <a:p>
            <a:pPr algn="ctr">
              <a:defRPr/>
            </a:pPr>
            <a:r>
              <a:rPr lang="en-US" sz="1600" dirty="0">
                <a:latin typeface="Chaparral Pro" pitchFamily="18" charset="0"/>
              </a:rPr>
              <a:t>recognizes Prior Learning Assessment (PLA) through the individual assessment process, you should not have to return to school for what you've already learned. </a:t>
            </a:r>
          </a:p>
          <a:p>
            <a:pPr algn="ctr">
              <a:defRPr/>
            </a:pPr>
            <a:endParaRPr lang="en-US" sz="1600" dirty="0">
              <a:latin typeface="Chaparral Pro" pitchFamily="18" charset="0"/>
            </a:endParaRPr>
          </a:p>
          <a:p>
            <a:pPr algn="ctr">
              <a:defRPr/>
            </a:pPr>
            <a:r>
              <a:rPr lang="en-US" b="1" dirty="0">
                <a:latin typeface="Chaparral Pro" pitchFamily="18" charset="0"/>
              </a:rPr>
              <a:t>Affordable</a:t>
            </a:r>
            <a:endParaRPr lang="en-US" sz="1600" b="1" dirty="0">
              <a:latin typeface="Chaparral Pro" pitchFamily="18" charset="0"/>
            </a:endParaRPr>
          </a:p>
          <a:p>
            <a:pPr algn="ctr">
              <a:defRPr/>
            </a:pPr>
            <a:r>
              <a:rPr lang="en-US" sz="1600" dirty="0">
                <a:latin typeface="Chaparral Pro" pitchFamily="18" charset="0"/>
              </a:rPr>
              <a:t>admission fees are very reasonable, and we provide reference to a scholarship that may be available to you.</a:t>
            </a:r>
          </a:p>
          <a:p>
            <a:pPr algn="ctr">
              <a:defRPr/>
            </a:pPr>
            <a:endParaRPr lang="en-US" sz="1600" dirty="0">
              <a:latin typeface="Chaparral Pro" pitchFamily="18" charset="0"/>
            </a:endParaRPr>
          </a:p>
          <a:p>
            <a:pPr algn="ctr">
              <a:defRPr/>
            </a:pPr>
            <a:r>
              <a:rPr lang="en-US" b="1" dirty="0">
                <a:latin typeface="Chaparral Pro" pitchFamily="18" charset="0"/>
              </a:rPr>
              <a:t>Certified</a:t>
            </a:r>
            <a:endParaRPr lang="en-US" sz="1600" b="1" dirty="0">
              <a:latin typeface="Chaparral Pro" pitchFamily="18" charset="0"/>
            </a:endParaRPr>
          </a:p>
          <a:p>
            <a:pPr algn="ctr">
              <a:lnSpc>
                <a:spcPct val="90000"/>
              </a:lnSpc>
              <a:spcBef>
                <a:spcPct val="20000"/>
              </a:spcBef>
              <a:buClr>
                <a:schemeClr val="accent2"/>
              </a:buClr>
              <a:buSzPct val="80000"/>
              <a:defRPr/>
            </a:pPr>
            <a:r>
              <a:rPr lang="en-US" sz="1600" dirty="0">
                <a:latin typeface="Chaparral Pro" pitchFamily="18" charset="0"/>
              </a:rPr>
              <a:t>recognized by post-secondary institutions, Corporate Canada, and Aboriginal leadership. </a:t>
            </a:r>
          </a:p>
        </p:txBody>
      </p:sp>
    </p:spTree>
    <p:extLst>
      <p:ext uri="{BB962C8B-B14F-4D97-AF65-F5344CB8AC3E}">
        <p14:creationId xmlns:p14="http://schemas.microsoft.com/office/powerpoint/2010/main" val="3318150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2284" y="-75819"/>
            <a:ext cx="6208109" cy="830061"/>
          </a:xfrm>
          <a:prstGeom prst="rect">
            <a:avLst/>
          </a:prstGeom>
        </p:spPr>
        <p:txBody>
          <a:bodyPr anchor="ctr"/>
          <a:lstStyle>
            <a:lvl1pPr algn="l" defTabSz="457200" rtl="0" eaLnBrk="1" latinLnBrk="0" hangingPunct="1">
              <a:spcBef>
                <a:spcPct val="0"/>
              </a:spcBef>
              <a:buNone/>
              <a:defRPr sz="2800" b="1" kern="1200" spc="0" baseline="0">
                <a:solidFill>
                  <a:srgbClr val="4BB5C4"/>
                </a:solidFill>
                <a:latin typeface="HelveticaNeueLT Pro 57 Cn"/>
                <a:ea typeface="+mj-ea"/>
                <a:cs typeface="HelveticaNeueLT Pro 57 C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BB5C4"/>
                </a:solidFill>
                <a:effectLst/>
                <a:uLnTx/>
                <a:uFillTx/>
                <a:latin typeface="HelveticaNeueLT Pro 57 Cn"/>
                <a:ea typeface="+mj-ea"/>
                <a:cs typeface="HelveticaNeueLT Pro 57 Cn"/>
              </a:rPr>
              <a:t>Summary</a:t>
            </a:r>
          </a:p>
        </p:txBody>
      </p:sp>
      <p:sp>
        <p:nvSpPr>
          <p:cNvPr id="12" name="Slide Number Placeholder 11"/>
          <p:cNvSpPr>
            <a:spLocks noGrp="1"/>
          </p:cNvSpPr>
          <p:nvPr>
            <p:ph type="sldNum" sz="quarter" idx="4294967295"/>
          </p:nvPr>
        </p:nvSpPr>
        <p:spPr>
          <a:xfrm>
            <a:off x="70104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F2CE53-9B44-DB43-B8BA-9E60DDD1E6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sz="quarter" idx="10"/>
          </p:nvPr>
        </p:nvSpPr>
        <p:spPr>
          <a:xfrm>
            <a:off x="593725" y="844411"/>
            <a:ext cx="8194675" cy="5432776"/>
          </a:xfrm>
        </p:spPr>
        <p:txBody>
          <a:bodyPr/>
          <a:lstStyle/>
          <a:p>
            <a:pPr>
              <a:spcAft>
                <a:spcPts val="600"/>
              </a:spcAft>
            </a:pPr>
            <a:r>
              <a:rPr lang="en-CA" b="1" dirty="0">
                <a:solidFill>
                  <a:srgbClr val="203769"/>
                </a:solidFill>
              </a:rPr>
              <a:t>Cando is fulfilling its mission to build capacity through EDOs</a:t>
            </a:r>
          </a:p>
          <a:p>
            <a:pPr>
              <a:spcAft>
                <a:spcPts val="600"/>
              </a:spcAft>
            </a:pPr>
            <a:r>
              <a:rPr lang="en-CA" b="1" dirty="0">
                <a:solidFill>
                  <a:srgbClr val="203769"/>
                </a:solidFill>
              </a:rPr>
              <a:t>The quality and benefits of professional development training are evident in the findings</a:t>
            </a:r>
            <a:endParaRPr lang="en-US" b="1" dirty="0">
              <a:solidFill>
                <a:srgbClr val="203769"/>
              </a:solidFill>
            </a:endParaRPr>
          </a:p>
          <a:p>
            <a:pPr>
              <a:spcAft>
                <a:spcPts val="600"/>
              </a:spcAft>
            </a:pPr>
            <a:r>
              <a:rPr lang="en-US" b="1" dirty="0">
                <a:solidFill>
                  <a:srgbClr val="203769"/>
                </a:solidFill>
              </a:rPr>
              <a:t>Generally, p</a:t>
            </a:r>
            <a:r>
              <a:rPr lang="en-CA" b="1" dirty="0">
                <a:solidFill>
                  <a:srgbClr val="203769"/>
                </a:solidFill>
              </a:rPr>
              <a:t>ositive impact is attributed by EDOs to both Cando and the Certification program </a:t>
            </a:r>
          </a:p>
          <a:p>
            <a:pPr lvl="1">
              <a:spcAft>
                <a:spcPts val="600"/>
              </a:spcAft>
              <a:buFont typeface="Courier New"/>
              <a:buChar char="o"/>
            </a:pPr>
            <a:r>
              <a:rPr lang="en-CA" b="1" dirty="0">
                <a:solidFill>
                  <a:srgbClr val="203769"/>
                </a:solidFill>
              </a:rPr>
              <a:t>Over 80% of survey respondents attribute positive impact on their ability to network, on their aboriginal knowledge, and their strategic capabilities</a:t>
            </a:r>
          </a:p>
          <a:p>
            <a:pPr>
              <a:spcAft>
                <a:spcPts val="600"/>
              </a:spcAft>
            </a:pPr>
            <a:r>
              <a:rPr lang="en-CA" b="1" dirty="0">
                <a:solidFill>
                  <a:srgbClr val="203769"/>
                </a:solidFill>
              </a:rPr>
              <a:t>Increasing the use of Cando’s services, especially those associated with the practical aspects of economic development, offers promise for even greater impact.</a:t>
            </a:r>
          </a:p>
          <a:p>
            <a:pPr>
              <a:spcAft>
                <a:spcPts val="600"/>
              </a:spcAft>
            </a:pPr>
            <a:endParaRPr lang="en-CA" b="1" dirty="0">
              <a:solidFill>
                <a:srgbClr val="203769"/>
              </a:solidFill>
            </a:endParaRPr>
          </a:p>
          <a:p>
            <a:pPr marL="325438" indent="0">
              <a:spcBef>
                <a:spcPts val="0"/>
              </a:spcBef>
              <a:buNone/>
            </a:pPr>
            <a:endParaRPr lang="en-CA" b="1" dirty="0">
              <a:solidFill>
                <a:srgbClr val="203769"/>
              </a:solidFill>
            </a:endParaRPr>
          </a:p>
        </p:txBody>
      </p:sp>
    </p:spTree>
    <p:extLst>
      <p:ext uri="{BB962C8B-B14F-4D97-AF65-F5344CB8AC3E}">
        <p14:creationId xmlns:p14="http://schemas.microsoft.com/office/powerpoint/2010/main" val="373379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7544" y="1916832"/>
            <a:ext cx="7924800" cy="3185487"/>
          </a:xfrm>
          <a:prstGeom prst="rect">
            <a:avLst/>
          </a:prstGeom>
          <a:noFill/>
          <a:ln w="9525">
            <a:noFill/>
            <a:miter lim="800000"/>
            <a:headEnd/>
            <a:tailEnd/>
          </a:ln>
          <a:effectLst/>
        </p:spPr>
        <p:txBody>
          <a:bodyPr wrap="square">
            <a:spAutoFit/>
          </a:bodyPr>
          <a:lstStyle/>
          <a:p>
            <a:pPr marL="342900" indent="-342900">
              <a:spcAft>
                <a:spcPts val="300"/>
              </a:spcAft>
              <a:buFont typeface="+mj-lt"/>
              <a:buAutoNum type="arabicPeriod"/>
            </a:pPr>
            <a:r>
              <a:rPr lang="en-US" altLang="en-US" sz="1600" dirty="0">
                <a:latin typeface="Chaparral Pro" panose="02060503040505020203" pitchFamily="18" charset="0"/>
              </a:rPr>
              <a:t>Aboriginal Law and Policies</a:t>
            </a:r>
          </a:p>
          <a:p>
            <a:pPr marL="342900" indent="-342900">
              <a:spcAft>
                <a:spcPts val="300"/>
              </a:spcAft>
              <a:buFont typeface="+mj-lt"/>
              <a:buAutoNum type="arabicPeriod"/>
            </a:pPr>
            <a:r>
              <a:rPr lang="en-US" altLang="en-US" sz="1600" dirty="0">
                <a:latin typeface="Chaparral Pro" panose="02060503040505020203" pitchFamily="18" charset="0"/>
              </a:rPr>
              <a:t>Organizational and Financial Management</a:t>
            </a:r>
          </a:p>
          <a:p>
            <a:pPr marL="342900" indent="-342900">
              <a:spcAft>
                <a:spcPts val="300"/>
              </a:spcAft>
              <a:buFont typeface="+mj-lt"/>
              <a:buAutoNum type="arabicPeriod"/>
            </a:pPr>
            <a:r>
              <a:rPr lang="en-US" altLang="en-US" sz="1600" dirty="0">
                <a:latin typeface="Chaparral Pro" panose="02060503040505020203" pitchFamily="18" charset="0"/>
              </a:rPr>
              <a:t>Governance and Leadership</a:t>
            </a:r>
          </a:p>
          <a:p>
            <a:pPr marL="342900" indent="-342900">
              <a:spcAft>
                <a:spcPts val="300"/>
              </a:spcAft>
              <a:buFont typeface="+mj-lt"/>
              <a:buAutoNum type="arabicPeriod"/>
            </a:pPr>
            <a:r>
              <a:rPr lang="en-US" altLang="en-US" sz="1600" dirty="0">
                <a:latin typeface="Chaparral Pro" panose="02060503040505020203" pitchFamily="18" charset="0"/>
              </a:rPr>
              <a:t>Economics</a:t>
            </a:r>
          </a:p>
          <a:p>
            <a:pPr marL="342900" indent="-342900">
              <a:spcAft>
                <a:spcPts val="300"/>
              </a:spcAft>
              <a:buFont typeface="+mj-lt"/>
              <a:buAutoNum type="arabicPeriod"/>
            </a:pPr>
            <a:r>
              <a:rPr lang="en-US" altLang="en-US" sz="1600" dirty="0">
                <a:latin typeface="Chaparral Pro" panose="02060503040505020203" pitchFamily="18" charset="0"/>
              </a:rPr>
              <a:t>Sustainable Environment and Land Stewardship</a:t>
            </a:r>
          </a:p>
          <a:p>
            <a:pPr marL="342900" indent="-342900">
              <a:spcAft>
                <a:spcPts val="300"/>
              </a:spcAft>
              <a:buFont typeface="+mj-lt"/>
              <a:buAutoNum type="arabicPeriod"/>
            </a:pPr>
            <a:r>
              <a:rPr lang="en-US" altLang="en-US" sz="1600" dirty="0">
                <a:latin typeface="Chaparral Pro" panose="02060503040505020203" pitchFamily="18" charset="0"/>
              </a:rPr>
              <a:t>Lands and Resource Management</a:t>
            </a:r>
          </a:p>
          <a:p>
            <a:pPr marL="342900" indent="-342900">
              <a:spcAft>
                <a:spcPts val="300"/>
              </a:spcAft>
              <a:buFont typeface="+mj-lt"/>
              <a:buAutoNum type="arabicPeriod"/>
            </a:pPr>
            <a:r>
              <a:rPr lang="en-US" altLang="en-US" sz="1600" dirty="0">
                <a:latin typeface="Chaparral Pro" panose="02060503040505020203" pitchFamily="18" charset="0"/>
              </a:rPr>
              <a:t>Project Management</a:t>
            </a:r>
          </a:p>
          <a:p>
            <a:pPr marL="342900" indent="-342900">
              <a:spcAft>
                <a:spcPts val="300"/>
              </a:spcAft>
              <a:buFont typeface="+mj-lt"/>
              <a:buAutoNum type="arabicPeriod"/>
            </a:pPr>
            <a:r>
              <a:rPr lang="en-US" altLang="en-US" sz="1600" dirty="0">
                <a:latin typeface="Chaparral Pro" panose="02060503040505020203" pitchFamily="18" charset="0"/>
              </a:rPr>
              <a:t>Community Planning and Development</a:t>
            </a:r>
          </a:p>
          <a:p>
            <a:pPr marL="342900" indent="-342900">
              <a:spcAft>
                <a:spcPts val="300"/>
              </a:spcAft>
              <a:buFont typeface="+mj-lt"/>
              <a:buAutoNum type="arabicPeriod"/>
            </a:pPr>
            <a:r>
              <a:rPr lang="en-US" altLang="en-US" sz="1600" dirty="0">
                <a:latin typeface="Chaparral Pro" panose="02060503040505020203" pitchFamily="18" charset="0"/>
              </a:rPr>
              <a:t>Community Based Economic Development</a:t>
            </a:r>
          </a:p>
          <a:p>
            <a:pPr marL="342900" indent="-342900">
              <a:spcAft>
                <a:spcPts val="300"/>
              </a:spcAft>
              <a:buFont typeface="+mj-lt"/>
              <a:buAutoNum type="arabicPeriod"/>
            </a:pPr>
            <a:r>
              <a:rPr lang="en-US" altLang="en-US" sz="1600" dirty="0">
                <a:latin typeface="Chaparral Pro" panose="02060503040505020203" pitchFamily="18" charset="0"/>
              </a:rPr>
              <a:t>Contemporary Aboriginal Economic Development</a:t>
            </a:r>
          </a:p>
          <a:p>
            <a:pPr marL="342900" indent="-342900">
              <a:spcAft>
                <a:spcPts val="300"/>
              </a:spcAft>
              <a:buFont typeface="+mj-lt"/>
              <a:buAutoNum type="arabicPeriod"/>
            </a:pPr>
            <a:r>
              <a:rPr lang="en-US" altLang="en-US" sz="1600" dirty="0">
                <a:latin typeface="Chaparral Pro" panose="02060503040505020203" pitchFamily="18" charset="0"/>
              </a:rPr>
              <a:t>Aboriginal Business Development and Entrepreneurship</a:t>
            </a:r>
          </a:p>
        </p:txBody>
      </p:sp>
      <p:sp>
        <p:nvSpPr>
          <p:cNvPr id="3" name="Title 1"/>
          <p:cNvSpPr txBox="1">
            <a:spLocks/>
          </p:cNvSpPr>
          <p:nvPr/>
        </p:nvSpPr>
        <p:spPr>
          <a:xfrm>
            <a:off x="251520" y="404664"/>
            <a:ext cx="8640960" cy="129614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i="0" u="none" strike="noStrike" kern="0" cap="none" spc="0" normalizeH="0" noProof="0" dirty="0">
                <a:ln>
                  <a:noFill/>
                </a:ln>
                <a:solidFill>
                  <a:srgbClr val="B5121B"/>
                </a:solidFill>
                <a:uLnTx/>
                <a:uFillTx/>
                <a:latin typeface="Chaparral Pro" pitchFamily="18" charset="0"/>
                <a:ea typeface="+mj-ea"/>
                <a:cs typeface="+mj-cs"/>
              </a:rPr>
              <a:t>Technician Aboriginal Economic Developer  (TAED) Level</a:t>
            </a:r>
            <a:endParaRPr kumimoji="0" lang="en-US" sz="4200" i="0" u="none" strike="noStrike" kern="0" cap="none" spc="0" normalizeH="0" baseline="0" noProof="0" dirty="0">
              <a:ln>
                <a:noFill/>
              </a:ln>
              <a:solidFill>
                <a:srgbClr val="B5121B"/>
              </a:solidFill>
              <a:uLnTx/>
              <a:uFillTx/>
              <a:latin typeface="Chaparral Pro" pitchFamily="18" charset="0"/>
              <a:ea typeface="+mj-ea"/>
              <a:cs typeface="+mj-cs"/>
            </a:endParaRPr>
          </a:p>
        </p:txBody>
      </p:sp>
    </p:spTree>
    <p:extLst>
      <p:ext uri="{BB962C8B-B14F-4D97-AF65-F5344CB8AC3E}">
        <p14:creationId xmlns:p14="http://schemas.microsoft.com/office/powerpoint/2010/main" val="331815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0825" y="404813"/>
            <a:ext cx="8642350" cy="1219200"/>
          </a:xfrm>
          <a:prstGeom prst="rect">
            <a:avLst/>
          </a:prstGeom>
        </p:spPr>
        <p:txBody>
          <a:bodyPr/>
          <a:lstStyle/>
          <a:p>
            <a:pPr algn="ctr">
              <a:defRPr/>
            </a:pPr>
            <a:r>
              <a:rPr lang="en-US" sz="4400" kern="0" dirty="0">
                <a:solidFill>
                  <a:srgbClr val="B5121B"/>
                </a:solidFill>
                <a:latin typeface="Chaparral Pro" pitchFamily="18" charset="0"/>
                <a:ea typeface="+mj-ea"/>
                <a:cs typeface="+mj-cs"/>
              </a:rPr>
              <a:t>Accredited Post Secondary  Partners</a:t>
            </a:r>
          </a:p>
        </p:txBody>
      </p:sp>
      <p:pic>
        <p:nvPicPr>
          <p:cNvPr id="58371" name="Content Placeholder 4" descr="Mgt logo colou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55650" y="1495603"/>
            <a:ext cx="1211264" cy="153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5" descr="Nunavut Artic Colleg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1624013"/>
            <a:ext cx="9906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7" descr="cape-breto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3848" y="3380476"/>
            <a:ext cx="1752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8" descr="AUR_CMYK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152" y="3315389"/>
            <a:ext cx="16541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9" descr="NVIT 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66914" y="4523672"/>
            <a:ext cx="1066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683568" y="3432865"/>
            <a:ext cx="1870276" cy="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11" descr="siit-logo.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94666" y="4403021"/>
            <a:ext cx="1447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1" name="Picture 12" descr="logo_02.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61445" y="1731005"/>
            <a:ext cx="1456184" cy="79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69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idebook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1325" y="1765650"/>
            <a:ext cx="1512168" cy="1408362"/>
          </a:xfrm>
          <a:prstGeom prst="rect">
            <a:avLst/>
          </a:prstGeom>
          <a:ln>
            <a:noFill/>
          </a:ln>
          <a:effectLst/>
        </p:spPr>
      </p:pic>
      <p:sp>
        <p:nvSpPr>
          <p:cNvPr id="2" name="Title 1"/>
          <p:cNvSpPr txBox="1">
            <a:spLocks/>
          </p:cNvSpPr>
          <p:nvPr/>
        </p:nvSpPr>
        <p:spPr>
          <a:xfrm>
            <a:off x="304800" y="379103"/>
            <a:ext cx="8227640" cy="1033673"/>
          </a:xfrm>
          <a:prstGeom prst="rect">
            <a:avLst/>
          </a:prstGeom>
        </p:spPr>
        <p:txBody>
          <a:bodyPr/>
          <a:lst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a:lstStyle>
          <a:p>
            <a:r>
              <a:rPr lang="en-US" dirty="0">
                <a:solidFill>
                  <a:srgbClr val="B5121B"/>
                </a:solidFill>
              </a:rPr>
              <a:t>Tools &amp; Resources</a:t>
            </a:r>
            <a:br>
              <a:rPr lang="en-US" b="1" dirty="0">
                <a:solidFill>
                  <a:srgbClr val="B5121B"/>
                </a:solidFill>
              </a:rPr>
            </a:br>
            <a:endParaRPr lang="en-US" b="1" i="1" dirty="0">
              <a:solidFill>
                <a:srgbClr val="B5121B"/>
              </a:solidFill>
            </a:endParaRPr>
          </a:p>
        </p:txBody>
      </p:sp>
      <p:pic>
        <p:nvPicPr>
          <p:cNvPr id="3" name="Content Placeholder 13" descr="Guidebook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325" y="3501008"/>
            <a:ext cx="1512168" cy="138314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493124" y="1995838"/>
            <a:ext cx="2239116" cy="26670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tait\AppData\Local\Microsoft\Windows\Temporary Internet Files\Content.Outlook\83L9X3SW\(e) Connect Front Pag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04183" y="1988840"/>
            <a:ext cx="1772273" cy="26800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2253276" y="1988840"/>
            <a:ext cx="1958684" cy="2578491"/>
          </a:xfrm>
          <a:prstGeom prst="rect">
            <a:avLst/>
          </a:prstGeom>
          <a:noFill/>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3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379103"/>
            <a:ext cx="8227640" cy="1033673"/>
          </a:xfrm>
          <a:prstGeom prst="rect">
            <a:avLst/>
          </a:prstGeom>
        </p:spPr>
        <p:txBody>
          <a:bodyPr/>
          <a:lstStyle>
            <a:lvl1pPr algn="ctr" defTabSz="914400" rtl="0" eaLnBrk="1" latinLnBrk="0" hangingPunct="1">
              <a:spcBef>
                <a:spcPct val="0"/>
              </a:spcBef>
              <a:buNone/>
              <a:defRPr sz="4400" kern="1200">
                <a:solidFill>
                  <a:schemeClr val="tx1"/>
                </a:solidFill>
                <a:latin typeface="Chaparral Pro" pitchFamily="18" charset="0"/>
                <a:ea typeface="+mj-ea"/>
                <a:cs typeface="+mj-cs"/>
              </a:defRPr>
            </a:lvl1pPr>
          </a:lstStyle>
          <a:p>
            <a:r>
              <a:rPr lang="en-US" dirty="0">
                <a:solidFill>
                  <a:srgbClr val="B5121B"/>
                </a:solidFill>
              </a:rPr>
              <a:t>Tools &amp; Resources</a:t>
            </a:r>
            <a:br>
              <a:rPr lang="en-US" b="1" dirty="0">
                <a:solidFill>
                  <a:srgbClr val="B5121B"/>
                </a:solidFill>
              </a:rPr>
            </a:br>
            <a:endParaRPr lang="en-US" b="1" i="1" dirty="0">
              <a:solidFill>
                <a:srgbClr val="B5121B"/>
              </a:solidFill>
            </a:endParaRPr>
          </a:p>
        </p:txBody>
      </p:sp>
      <p:sp>
        <p:nvSpPr>
          <p:cNvPr id="5" name="TextBox 4"/>
          <p:cNvSpPr txBox="1"/>
          <p:nvPr/>
        </p:nvSpPr>
        <p:spPr>
          <a:xfrm>
            <a:off x="683568" y="1208941"/>
            <a:ext cx="7776864" cy="4524315"/>
          </a:xfrm>
          <a:prstGeom prst="rect">
            <a:avLst/>
          </a:prstGeom>
          <a:noFill/>
        </p:spPr>
        <p:txBody>
          <a:bodyPr wrap="square" rtlCol="0">
            <a:spAutoFit/>
          </a:bodyPr>
          <a:lstStyle/>
          <a:p>
            <a:r>
              <a:rPr lang="en-CA" sz="1600" dirty="0">
                <a:latin typeface="Chaparral Pro" panose="02060503040505020203" pitchFamily="18" charset="0"/>
              </a:rPr>
              <a:t>Cando </a:t>
            </a:r>
            <a:r>
              <a:rPr lang="en-CA" sz="1600" b="1" dirty="0">
                <a:latin typeface="Chaparral Pro" panose="02060503040505020203" pitchFamily="18" charset="0"/>
              </a:rPr>
              <a:t>Guidebooks</a:t>
            </a:r>
            <a:r>
              <a:rPr lang="en-CA" sz="1600" dirty="0">
                <a:latin typeface="Chaparral Pro" panose="02060503040505020203" pitchFamily="18" charset="0"/>
              </a:rPr>
              <a:t> contain valuable tools to help Aboriginal Economic Development Officers in their day-to-day work. Learn more about CED philosophy and theory, see the CED community checklists, models of CED, CED tools and processes and other tools and processes.</a:t>
            </a:r>
          </a:p>
          <a:p>
            <a:endParaRPr lang="en-CA" sz="1600" dirty="0">
              <a:latin typeface="Chaparral Pro" panose="02060503040505020203" pitchFamily="18" charset="0"/>
            </a:endParaRPr>
          </a:p>
          <a:p>
            <a:r>
              <a:rPr lang="en-CA" sz="1600" dirty="0">
                <a:latin typeface="Chaparral Pro" panose="02060503040505020203" pitchFamily="18" charset="0"/>
              </a:rPr>
              <a:t>The only journal of its kind in Canada, the </a:t>
            </a:r>
            <a:r>
              <a:rPr lang="en-CA" sz="1600" b="1" dirty="0">
                <a:latin typeface="Chaparral Pro" panose="02060503040505020203" pitchFamily="18" charset="0"/>
              </a:rPr>
              <a:t>Journal of Aboriginal Economic Development</a:t>
            </a:r>
            <a:r>
              <a:rPr lang="en-CA" sz="1600" dirty="0">
                <a:latin typeface="Chaparral Pro" panose="02060503040505020203" pitchFamily="18" charset="0"/>
              </a:rPr>
              <a:t> provides a view of economic development from a uniquely Aboriginal perspective.  Published jointly by Cando and </a:t>
            </a:r>
            <a:r>
              <a:rPr lang="en-CA" sz="1600" dirty="0" err="1">
                <a:latin typeface="Chaparral Pro" panose="02060503040505020203" pitchFamily="18" charset="0"/>
              </a:rPr>
              <a:t>Captus</a:t>
            </a:r>
            <a:r>
              <a:rPr lang="en-CA" sz="1600" dirty="0">
                <a:latin typeface="Chaparral Pro" panose="02060503040505020203" pitchFamily="18" charset="0"/>
              </a:rPr>
              <a:t> Press.</a:t>
            </a:r>
          </a:p>
          <a:p>
            <a:endParaRPr lang="en-CA" sz="1600" dirty="0">
              <a:latin typeface="Chaparral Pro" panose="02060503040505020203" pitchFamily="18" charset="0"/>
            </a:endParaRPr>
          </a:p>
          <a:p>
            <a:r>
              <a:rPr lang="en-US" sz="1600" dirty="0">
                <a:latin typeface="Chaparral Pro" panose="02060503040505020203" pitchFamily="18" charset="0"/>
              </a:rPr>
              <a:t>Cando </a:t>
            </a:r>
            <a:r>
              <a:rPr lang="en-US" sz="1600" b="1" dirty="0">
                <a:latin typeface="Chaparral Pro" panose="02060503040505020203" pitchFamily="18" charset="0"/>
              </a:rPr>
              <a:t>Connect Magazine </a:t>
            </a:r>
            <a:r>
              <a:rPr lang="en-US" sz="1600" dirty="0">
                <a:latin typeface="Chaparral Pro" panose="02060503040505020203" pitchFamily="18" charset="0"/>
              </a:rPr>
              <a:t>is a quarterly publication that is distributed to Cando members and Aboriginal communities across Canada. The magazine contains updates about Cando, current events, EDO success stories and recent developments and news related to Aboriginal economic development.</a:t>
            </a:r>
          </a:p>
          <a:p>
            <a:endParaRPr lang="en-US" sz="1600" dirty="0">
              <a:latin typeface="Chaparral Pro" panose="02060503040505020203" pitchFamily="18" charset="0"/>
            </a:endParaRPr>
          </a:p>
          <a:p>
            <a:r>
              <a:rPr lang="en-US" sz="1600" dirty="0">
                <a:latin typeface="Chaparral Pro" panose="02060503040505020203" pitchFamily="18" charset="0"/>
              </a:rPr>
              <a:t>The Cando</a:t>
            </a:r>
            <a:r>
              <a:rPr lang="en-US" sz="1600" i="1" dirty="0">
                <a:latin typeface="Chaparral Pro" panose="02060503040505020203" pitchFamily="18" charset="0"/>
              </a:rPr>
              <a:t> </a:t>
            </a:r>
            <a:r>
              <a:rPr lang="en-US" sz="1600" b="1" dirty="0">
                <a:latin typeface="Chaparral Pro" panose="02060503040505020203" pitchFamily="18" charset="0"/>
              </a:rPr>
              <a:t>(e) Connect Newsletter</a:t>
            </a:r>
            <a:r>
              <a:rPr lang="en-US" sz="1600" dirty="0">
                <a:latin typeface="Chaparral Pro" panose="02060503040505020203" pitchFamily="18" charset="0"/>
              </a:rPr>
              <a:t> is a monthly electronic publication that reaches over 1,800 subscribers across the country. The newsletter features updates on Cando’s training and certification, EDO of the month section, employment opportunities, current events and national news.</a:t>
            </a:r>
            <a:endParaRPr lang="en-CA" sz="1600" dirty="0">
              <a:latin typeface="Chaparral Pro" panose="02060503040505020203" pitchFamily="18" charset="0"/>
            </a:endParaRPr>
          </a:p>
        </p:txBody>
      </p:sp>
    </p:spTree>
    <p:extLst>
      <p:ext uri="{BB962C8B-B14F-4D97-AF65-F5344CB8AC3E}">
        <p14:creationId xmlns:p14="http://schemas.microsoft.com/office/powerpoint/2010/main" val="901661726"/>
      </p:ext>
    </p:extLst>
  </p:cSld>
  <p:clrMapOvr>
    <a:masterClrMapping/>
  </p:clrMapOvr>
</p:sld>
</file>

<file path=ppt/theme/theme1.xml><?xml version="1.0" encoding="utf-8"?>
<a:theme xmlns:a="http://schemas.openxmlformats.org/drawingml/2006/main" name="Cando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Cando presentation template</Template>
  <TotalTime>609</TotalTime>
  <Words>3630</Words>
  <Application>Microsoft Office PowerPoint</Application>
  <PresentationFormat>On-screen Show (4:3)</PresentationFormat>
  <Paragraphs>363</Paragraphs>
  <Slides>50</Slides>
  <Notes>20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50</vt:i4>
      </vt:variant>
    </vt:vector>
  </HeadingPairs>
  <TitlesOfParts>
    <vt:vector size="68" baseType="lpstr">
      <vt:lpstr>Arial</vt:lpstr>
      <vt:lpstr>BernhardMod BT</vt:lpstr>
      <vt:lpstr>Calibri</vt:lpstr>
      <vt:lpstr>Chaparral Pro</vt:lpstr>
      <vt:lpstr>Courier New</vt:lpstr>
      <vt:lpstr>Helvetica Bold Condensed</vt:lpstr>
      <vt:lpstr>HelveticaNeue MediumCond</vt:lpstr>
      <vt:lpstr>HelveticaNeueLT Pro 57 Cn</vt:lpstr>
      <vt:lpstr>Lucida Grande</vt:lpstr>
      <vt:lpstr>Myriad Pro Semibold</vt:lpstr>
      <vt:lpstr>Times New Roman</vt:lpstr>
      <vt:lpstr>Webdings</vt:lpstr>
      <vt:lpstr>Wingdings</vt:lpstr>
      <vt:lpstr>Cando presentation template</vt:lpstr>
      <vt:lpstr>1_Custom Design</vt:lpstr>
      <vt:lpstr>2_Custom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Coming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Excellence in Aboriginal Economic Development </vt:lpstr>
      <vt:lpstr>The Impact of CANDO and the Aboriginal EDO Certification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Delilah Mah</dc:creator>
  <cp:lastModifiedBy>Svitlana Konoval</cp:lastModifiedBy>
  <cp:revision>73</cp:revision>
  <dcterms:created xsi:type="dcterms:W3CDTF">2013-08-13T15:11:48Z</dcterms:created>
  <dcterms:modified xsi:type="dcterms:W3CDTF">2016-11-10T18:22:53Z</dcterms:modified>
</cp:coreProperties>
</file>